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</p:sldMasterIdLst>
  <p:notesMasterIdLst>
    <p:notesMasterId r:id="rId21"/>
  </p:notesMasterIdLst>
  <p:handoutMasterIdLst>
    <p:handoutMasterId r:id="rId22"/>
  </p:handoutMasterIdLst>
  <p:sldIdLst>
    <p:sldId id="585" r:id="rId3"/>
    <p:sldId id="261" r:id="rId4"/>
    <p:sldId id="306" r:id="rId5"/>
    <p:sldId id="346" r:id="rId6"/>
    <p:sldId id="580" r:id="rId7"/>
    <p:sldId id="577" r:id="rId8"/>
    <p:sldId id="584" r:id="rId9"/>
    <p:sldId id="323" r:id="rId10"/>
    <p:sldId id="320" r:id="rId11"/>
    <p:sldId id="330" r:id="rId12"/>
    <p:sldId id="576" r:id="rId13"/>
    <p:sldId id="335" r:id="rId14"/>
    <p:sldId id="342" r:id="rId15"/>
    <p:sldId id="583" r:id="rId16"/>
    <p:sldId id="582" r:id="rId17"/>
    <p:sldId id="348" r:id="rId18"/>
    <p:sldId id="347" r:id="rId19"/>
    <p:sldId id="344" r:id="rId20"/>
  </p:sldIdLst>
  <p:sldSz cx="9144000" cy="5143500" type="screen16x9"/>
  <p:notesSz cx="6858000" cy="9144000"/>
  <p:defaultTextStyle>
    <a:defPPr>
      <a:defRPr lang="ko-KR"/>
    </a:defPPr>
    <a:lvl1pPr marL="0" algn="l" defTabSz="91426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201B"/>
    <a:srgbClr val="4C473A"/>
    <a:srgbClr val="0DD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918" autoAdjust="0"/>
  </p:normalViewPr>
  <p:slideViewPr>
    <p:cSldViewPr>
      <p:cViewPr varScale="1">
        <p:scale>
          <a:sx n="75" d="100"/>
          <a:sy n="75" d="100"/>
        </p:scale>
        <p:origin x="1020" y="52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47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it\Desktop\musrenbang%202020\Bahan%20Musrenbang%20usulan.gampo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it\Desktop\musrenbang%202020\usulan.balai_inon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US" dirty="0" err="1">
                <a:latin typeface="Calibri" panose="020F0502020204030204" pitchFamily="34" charset="0"/>
              </a:rPr>
              <a:t>Musrenbang</a:t>
            </a:r>
            <a:r>
              <a:rPr lang="en-US" dirty="0">
                <a:latin typeface="Calibri" panose="020F0502020204030204" pitchFamily="34" charset="0"/>
              </a:rPr>
              <a:t> </a:t>
            </a:r>
            <a:endParaRPr lang="id-ID" dirty="0">
              <a:latin typeface="Calibri" panose="020F0502020204030204" pitchFamily="34" charset="0"/>
            </a:endParaRPr>
          </a:p>
          <a:p>
            <a:pPr algn="l">
              <a:defRPr>
                <a:latin typeface="Calibri" panose="020F0502020204030204" pitchFamily="34" charset="0"/>
              </a:defRPr>
            </a:pPr>
            <a:r>
              <a:rPr lang="en-US" dirty="0">
                <a:latin typeface="Calibri" panose="020F0502020204030204" pitchFamily="34" charset="0"/>
              </a:rPr>
              <a:t>Proposal</a:t>
            </a:r>
          </a:p>
        </c:rich>
      </c:tx>
      <c:layout>
        <c:manualLayout>
          <c:xMode val="edge"/>
          <c:yMode val="edge"/>
          <c:x val="6.8076334208223968E-2"/>
          <c:y val="2.17188922813219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00" b="1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138388523352382E-2"/>
          <c:y val="0.24630644383737746"/>
          <c:w val="0.50386581814259523"/>
          <c:h val="0.66036343671326803"/>
        </c:manualLayout>
      </c:layout>
      <c:pie3DChart>
        <c:varyColors val="1"/>
        <c:ser>
          <c:idx val="0"/>
          <c:order val="0"/>
          <c:tx>
            <c:strRef>
              <c:f>eng_ver!$C$26</c:f>
              <c:strCache>
                <c:ptCount val="1"/>
                <c:pt idx="0">
                  <c:v>Persentase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chemeClr val="accent1">
                  <a:tint val="43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9195-4FB8-9E91-F3CE79C1960F}"/>
              </c:ext>
            </c:extLst>
          </c:dPt>
          <c:dPt>
            <c:idx val="1"/>
            <c:bubble3D val="0"/>
            <c:spPr>
              <a:solidFill>
                <a:schemeClr val="accent1">
                  <a:tint val="56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DDB2-4806-97B3-FC90290E8537}"/>
              </c:ext>
            </c:extLst>
          </c:dPt>
          <c:dPt>
            <c:idx val="2"/>
            <c:bubble3D val="0"/>
            <c:spPr>
              <a:solidFill>
                <a:schemeClr val="accent1">
                  <a:tint val="69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DDB2-4806-97B3-FC90290E8537}"/>
              </c:ext>
            </c:extLst>
          </c:dPt>
          <c:dPt>
            <c:idx val="3"/>
            <c:bubble3D val="0"/>
            <c:spPr>
              <a:solidFill>
                <a:schemeClr val="accent1">
                  <a:tint val="81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DDB2-4806-97B3-FC90290E8537}"/>
              </c:ext>
            </c:extLst>
          </c:dPt>
          <c:dPt>
            <c:idx val="4"/>
            <c:bubble3D val="0"/>
            <c:spPr>
              <a:solidFill>
                <a:schemeClr val="accent1">
                  <a:tint val="94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9195-4FB8-9E91-F3CE79C1960F}"/>
              </c:ext>
            </c:extLst>
          </c:dPt>
          <c:dPt>
            <c:idx val="5"/>
            <c:bubble3D val="0"/>
            <c:spPr>
              <a:solidFill>
                <a:schemeClr val="accent1">
                  <a:shade val="93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195-4FB8-9E91-F3CE79C1960F}"/>
              </c:ext>
            </c:extLst>
          </c:dPt>
          <c:dPt>
            <c:idx val="6"/>
            <c:bubble3D val="0"/>
            <c:spPr>
              <a:solidFill>
                <a:schemeClr val="accent1">
                  <a:shade val="8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DDB2-4806-97B3-FC90290E8537}"/>
              </c:ext>
            </c:extLst>
          </c:dPt>
          <c:dPt>
            <c:idx val="7"/>
            <c:bubble3D val="0"/>
            <c:spPr>
              <a:solidFill>
                <a:schemeClr val="accent1">
                  <a:shade val="68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DDB2-4806-97B3-FC90290E8537}"/>
              </c:ext>
            </c:extLst>
          </c:dPt>
          <c:dPt>
            <c:idx val="8"/>
            <c:bubble3D val="0"/>
            <c:spPr>
              <a:solidFill>
                <a:schemeClr val="accent1">
                  <a:shade val="5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9195-4FB8-9E91-F3CE79C1960F}"/>
              </c:ext>
            </c:extLst>
          </c:dPt>
          <c:dPt>
            <c:idx val="9"/>
            <c:bubble3D val="0"/>
            <c:spPr>
              <a:solidFill>
                <a:schemeClr val="accent1">
                  <a:shade val="42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DDB2-4806-97B3-FC90290E8537}"/>
              </c:ext>
            </c:extLst>
          </c:dPt>
          <c:dLbls>
            <c:dLbl>
              <c:idx val="0"/>
              <c:layout>
                <c:manualLayout>
                  <c:x val="-2.0796150481189862E-3"/>
                  <c:y val="-3.4607773007529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195-4FB8-9E91-F3CE79C1960F}"/>
                </c:ext>
              </c:extLst>
            </c:dLbl>
            <c:dLbl>
              <c:idx val="4"/>
              <c:layout>
                <c:manualLayout>
                  <c:x val="6.0103893263342084E-3"/>
                  <c:y val="4.8140480743422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195-4FB8-9E91-F3CE79C1960F}"/>
                </c:ext>
              </c:extLst>
            </c:dLbl>
            <c:dLbl>
              <c:idx val="5"/>
              <c:layout>
                <c:manualLayout>
                  <c:x val="-7.8892169728783934E-3"/>
                  <c:y val="9.31204401356675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195-4FB8-9E91-F3CE79C1960F}"/>
                </c:ext>
              </c:extLst>
            </c:dLbl>
            <c:dLbl>
              <c:idx val="8"/>
              <c:layout>
                <c:manualLayout>
                  <c:x val="-6.4800962379702558E-3"/>
                  <c:y val="-2.8539726122396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195-4FB8-9E91-F3CE79C196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eng_ver!$B$27:$B$36</c:f>
              <c:strCache>
                <c:ptCount val="10"/>
                <c:pt idx="0">
                  <c:v>2.39% Children programs</c:v>
                </c:pt>
                <c:pt idx="1">
                  <c:v>32.30% Road Development/Rehab</c:v>
                </c:pt>
                <c:pt idx="2">
                  <c:v>8.85% Mosque Development/Rehab</c:v>
                </c:pt>
                <c:pt idx="3">
                  <c:v>19.62% Drainage Development/Rehab</c:v>
                </c:pt>
                <c:pt idx="4">
                  <c:v>3.35%Cemetery (fence, etc)</c:v>
                </c:pt>
                <c:pt idx="5">
                  <c:v>3.35% Economic empowerment</c:v>
                </c:pt>
                <c:pt idx="6">
                  <c:v>7.18% youth and sport</c:v>
                </c:pt>
                <c:pt idx="7">
                  <c:v>12.92% Buildings</c:v>
                </c:pt>
                <c:pt idx="8">
                  <c:v>2.15% Housing </c:v>
                </c:pt>
                <c:pt idx="9">
                  <c:v>7.89% Other programs</c:v>
                </c:pt>
              </c:strCache>
            </c:strRef>
          </c:cat>
          <c:val>
            <c:numRef>
              <c:f>eng_ver!$C$27:$C$36</c:f>
              <c:numCache>
                <c:formatCode>0.00</c:formatCode>
                <c:ptCount val="10"/>
                <c:pt idx="0">
                  <c:v>2.3923444976076556</c:v>
                </c:pt>
                <c:pt idx="1">
                  <c:v>32.296650717703351</c:v>
                </c:pt>
                <c:pt idx="2">
                  <c:v>8.8516746411483265</c:v>
                </c:pt>
                <c:pt idx="3">
                  <c:v>19.617224880382775</c:v>
                </c:pt>
                <c:pt idx="4">
                  <c:v>3.3492822966507179</c:v>
                </c:pt>
                <c:pt idx="5">
                  <c:v>3.3492822966507179</c:v>
                </c:pt>
                <c:pt idx="6">
                  <c:v>7.1770334928229662</c:v>
                </c:pt>
                <c:pt idx="7">
                  <c:v>12.918660287081341</c:v>
                </c:pt>
                <c:pt idx="8">
                  <c:v>2.1531100478468899</c:v>
                </c:pt>
                <c:pt idx="9">
                  <c:v>7.8947368421052628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195-4FB8-9E91-F3CE79C196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157246611296874"/>
          <c:y val="2.1442766082811076E-2"/>
          <c:w val="0.40348128862924398"/>
          <c:h val="0.969228132197760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>
          <a:latin typeface="Cambria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US" dirty="0" err="1">
                <a:latin typeface="Calibri" panose="020F0502020204030204" pitchFamily="34" charset="0"/>
              </a:rPr>
              <a:t>Musrena</a:t>
            </a:r>
            <a:r>
              <a:rPr lang="en-US" dirty="0">
                <a:latin typeface="Calibri" panose="020F0502020204030204" pitchFamily="34" charset="0"/>
              </a:rPr>
              <a:t> Proposal </a:t>
            </a:r>
          </a:p>
        </c:rich>
      </c:tx>
      <c:layout>
        <c:manualLayout>
          <c:xMode val="edge"/>
          <c:yMode val="edge"/>
          <c:x val="0.12727272727272726"/>
          <c:y val="8.333333333333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eng_ver!$C$6</c:f>
              <c:strCache>
                <c:ptCount val="1"/>
                <c:pt idx="0">
                  <c:v>Persentase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tint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066-4EF4-8C9B-24249D19594D}"/>
              </c:ext>
            </c:extLst>
          </c:dPt>
          <c:dPt>
            <c:idx val="1"/>
            <c:bubble3D val="0"/>
            <c:explosion val="21"/>
            <c:spPr>
              <a:solidFill>
                <a:schemeClr val="accent3">
                  <a:tint val="7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DC70-46FF-ABB6-C052AACE832F}"/>
              </c:ext>
            </c:extLst>
          </c:dPt>
          <c:dPt>
            <c:idx val="2"/>
            <c:bubble3D val="0"/>
            <c:spPr>
              <a:solidFill>
                <a:schemeClr val="accent3">
                  <a:tint val="9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02B-4A5C-8AF4-FB34A3C2E8D4}"/>
              </c:ext>
            </c:extLst>
          </c:dPt>
          <c:dPt>
            <c:idx val="3"/>
            <c:bubble3D val="0"/>
            <c:spPr>
              <a:solidFill>
                <a:schemeClr val="accent3">
                  <a:shade val="9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5066-4EF4-8C9B-24249D19594D}"/>
              </c:ext>
            </c:extLst>
          </c:dPt>
          <c:dPt>
            <c:idx val="4"/>
            <c:bubble3D val="0"/>
            <c:spPr>
              <a:solidFill>
                <a:schemeClr val="accent3">
                  <a:shade val="7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E02B-4A5C-8AF4-FB34A3C2E8D4}"/>
              </c:ext>
            </c:extLst>
          </c:dPt>
          <c:dPt>
            <c:idx val="5"/>
            <c:bubble3D val="0"/>
            <c:spPr>
              <a:solidFill>
                <a:schemeClr val="accent3">
                  <a:shade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E02B-4A5C-8AF4-FB34A3C2E8D4}"/>
              </c:ext>
            </c:extLst>
          </c:dPt>
          <c:dLbls>
            <c:dLbl>
              <c:idx val="2"/>
              <c:layout>
                <c:manualLayout>
                  <c:x val="0.10640909090909091"/>
                  <c:y val="-5.7299440830765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2B-4A5C-8AF4-FB34A3C2E8D4}"/>
                </c:ext>
              </c:extLst>
            </c:dLbl>
            <c:dLbl>
              <c:idx val="4"/>
              <c:layout>
                <c:manualLayout>
                  <c:x val="-9.2407042869641354E-3"/>
                  <c:y val="-1.3759842519685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2B-4A5C-8AF4-FB34A3C2E8D4}"/>
                </c:ext>
              </c:extLst>
            </c:dLbl>
            <c:dLbl>
              <c:idx val="5"/>
              <c:layout>
                <c:manualLayout>
                  <c:x val="1.4124015748031502E-2"/>
                  <c:y val="-2.83599445902595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2B-4A5C-8AF4-FB34A3C2E8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eng_ver!$B$7:$B$12</c:f>
              <c:strCache>
                <c:ptCount val="6"/>
                <c:pt idx="0">
                  <c:v>18.22% Chid programs</c:v>
                </c:pt>
                <c:pt idx="1">
                  <c:v>42.99% Economic empowerment</c:v>
                </c:pt>
                <c:pt idx="2">
                  <c:v>26.94% Women Capacity</c:v>
                </c:pt>
                <c:pt idx="3">
                  <c:v>7.94% Health programs</c:v>
                </c:pt>
                <c:pt idx="4">
                  <c:v>2.34% Infrastructure</c:v>
                </c:pt>
                <c:pt idx="5">
                  <c:v>1.87% Other programs</c:v>
                </c:pt>
              </c:strCache>
            </c:strRef>
          </c:cat>
          <c:val>
            <c:numRef>
              <c:f>eng_ver!$C$7:$C$12</c:f>
              <c:numCache>
                <c:formatCode>0.00</c:formatCode>
                <c:ptCount val="6"/>
                <c:pt idx="0">
                  <c:v>18.22</c:v>
                </c:pt>
                <c:pt idx="1">
                  <c:v>42.99</c:v>
                </c:pt>
                <c:pt idx="2">
                  <c:v>26.64</c:v>
                </c:pt>
                <c:pt idx="3">
                  <c:v>7.94</c:v>
                </c:pt>
                <c:pt idx="4">
                  <c:v>2.34</c:v>
                </c:pt>
                <c:pt idx="5">
                  <c:v>1.87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2B-4A5C-8AF4-FB34A3C2E8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485612025769509"/>
          <c:y val="0.19735735478717334"/>
          <c:w val="0.36393175853018372"/>
          <c:h val="0.662169348396667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>
          <a:latin typeface="Cambria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microsoft.com/office/2007/relationships/hdphoto" Target="../media/hdphoto4.wdp"/><Relationship Id="rId1" Type="http://schemas.openxmlformats.org/officeDocument/2006/relationships/image" Target="../media/image23.png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8FEF09C3-5432-4DA0-9890-3050357C5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227E202-B8C5-4411-9AB9-001230F36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0FA2-A713-4856-8F75-7FAFAF357361}" type="datetimeFigureOut">
              <a:rPr lang="ko-KR" altLang="en-US" smtClean="0"/>
              <a:pPr/>
              <a:t>2019-03-27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05FDCCD-9920-4087-A8EF-840D6BF967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B30773E-42C5-4B13-84D2-DE05FB0C3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52E6A-8C14-4F5B-B0CB-3A4FCBC8D1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795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866FF-EA9A-44BA-8DB2-FB8E70490571}" type="datetimeFigureOut">
              <a:rPr lang="ko-KR" altLang="en-US" smtClean="0"/>
              <a:pPr/>
              <a:t>2019-03-27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89A33-A361-4541-B6A7-456994CC0C0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56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2357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8894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9150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7940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8836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0415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sz="1200" baseline="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78A92-0141-4330-8F3E-FAADFAC2384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504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A8866-8773-4C7F-A2F3-538263E5DE9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08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648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3645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3745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CCE3A-5B8E-4994-865D-C3DF1F1AC766}" type="slidenum">
              <a:rPr lang="en-US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90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6540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78A92-0141-4330-8F3E-FAADFAC2384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40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78A92-0141-4330-8F3E-FAADFAC2384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226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6314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114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525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244000" y="0"/>
            <a:ext cx="90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811908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477595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16268" y="0"/>
            <a:ext cx="900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73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9444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44008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9444" y="2912740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44464" y="2912740"/>
            <a:ext cx="41040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65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3048" y="0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858000" y="698778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83048" y="2578608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298953" y="699543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2579370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1159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23529" y="24844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71560" y="183262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105640" y="341679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23528" y="183262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105640" y="183204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71560" y="24844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3147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902" y="1019176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9" y="1415431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966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48" y="1275612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08" y="1275612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48616" y="1374412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986924" y="1374412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16357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23303"/>
            <a:ext cx="3024336" cy="36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87664" y="1164297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196830" y="1426242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92235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9" y="1131590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77071-8E93-4836-8DB0-EC2AAE3A3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7B06D56-2F54-44DF-8478-B1AD3FEC1079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5E1B0C-1231-4ECD-8035-BCB1BBD5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7DD83-107D-40E2-B807-597D7AF3D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11E9D84-2E1D-4840-BFA5-47A854E5B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61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9706EE6D-AC80-4F6B-A099-5F97FFF6B9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8A969B51-F966-4988-90E5-E7BC12F791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3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4"/>
            <a:ext cx="9144000" cy="288032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1400" dirty="0"/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8500719" y="4340881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683434" y="681037"/>
            <a:ext cx="7777163" cy="3495675"/>
          </a:xfrm>
          <a:prstGeom prst="rect">
            <a:avLst/>
          </a:prstGeom>
        </p:spPr>
        <p:txBody>
          <a:bodyPr lIns="68580" tIns="34290" rIns="68580" bIns="3429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media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32" y="4348350"/>
            <a:ext cx="1791083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3268" y="4362637"/>
            <a:ext cx="412082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6605586" y="1502843"/>
            <a:ext cx="581401" cy="581082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7335034" y="323055"/>
            <a:ext cx="1810922" cy="1933766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7322096" y="307813"/>
            <a:ext cx="1829983" cy="1962344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5495683" y="-12258"/>
            <a:ext cx="3650435" cy="1724195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42" y="4280382"/>
            <a:ext cx="5524520" cy="640495"/>
          </a:xfrm>
          <a:prstGeom prst="rect">
            <a:avLst/>
          </a:prstGeom>
        </p:spPr>
        <p:txBody>
          <a:bodyPr lIns="68580" tIns="34290" rIns="68580" bIns="3429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4098" y="1739454"/>
            <a:ext cx="2163177" cy="2118627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0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0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00"/>
            </a:p>
          </p:txBody>
        </p:sp>
      </p:grpSp>
    </p:spTree>
    <p:extLst>
      <p:ext uri="{BB962C8B-B14F-4D97-AF65-F5344CB8AC3E}">
        <p14:creationId xmlns:p14="http://schemas.microsoft.com/office/powerpoint/2010/main" val="1531482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49294" y="1563638"/>
            <a:ext cx="3845416" cy="1080121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49147" y="2634232"/>
            <a:ext cx="3845416" cy="79993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1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7400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1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105795"/>
            <a:ext cx="9144000" cy="576063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2681860"/>
            <a:ext cx="9144000" cy="288032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58626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536" y="0"/>
            <a:ext cx="2921125" cy="4242248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2568" y="681043"/>
            <a:ext cx="3377471" cy="58697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36" y="4348404"/>
            <a:ext cx="2931595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3684032" y="-9506"/>
            <a:ext cx="409281" cy="2864968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latinLnBrk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3674512" y="-9506"/>
            <a:ext cx="428318" cy="2874486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latinLnBrk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82519" y="1537876"/>
            <a:ext cx="3411140" cy="479762"/>
          </a:xfrm>
        </p:spPr>
        <p:txBody>
          <a:bodyPr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182519" y="2129785"/>
            <a:ext cx="3411140" cy="2187714"/>
          </a:xfrm>
        </p:spPr>
        <p:txBody>
          <a:bodyPr>
            <a:normAutofit/>
          </a:bodyPr>
          <a:lstStyle>
            <a:lvl1pPr marL="179974" indent="-179974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366950" y="-9506"/>
            <a:ext cx="751935" cy="160857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latinLnBrk="0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5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8500719" y="4340860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85790"/>
            <a:ext cx="7886700" cy="507206"/>
          </a:xfrm>
        </p:spPr>
        <p:txBody>
          <a:bodyPr anchor="b">
            <a:normAutofit/>
          </a:bodyPr>
          <a:lstStyle>
            <a:lvl1pPr algn="ctr">
              <a:defRPr sz="3000"/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4964" y="2219697"/>
            <a:ext cx="3137738" cy="273844"/>
          </a:xfrm>
        </p:spPr>
        <p:txBody>
          <a:bodyPr>
            <a:normAutofit/>
          </a:bodyPr>
          <a:lstStyle>
            <a:lvl1pPr marL="0" indent="0">
              <a:buNone/>
              <a:defRPr sz="1875" b="1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37460" y="0"/>
            <a:ext cx="0" cy="0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MM.DD.20XX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18" y="4348329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5595"/>
                </a:solidFill>
              </a:rPr>
              <a:t>ADD A FOOTER</a:t>
            </a:r>
            <a:endParaRPr lang="ru-RU" dirty="0">
              <a:solidFill>
                <a:srgbClr val="005595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460" y="0"/>
            <a:ext cx="0" cy="0"/>
          </a:xfrm>
        </p:spPr>
        <p:txBody>
          <a:bodyPr/>
          <a:lstStyle>
            <a:lvl1pPr algn="r">
              <a:defRPr/>
            </a:lvl1pPr>
          </a:lstStyle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1" y="1423990"/>
            <a:ext cx="7886699" cy="526256"/>
          </a:xfrm>
        </p:spPr>
        <p:txBody>
          <a:bodyPr>
            <a:noAutofit/>
          </a:bodyPr>
          <a:lstStyle>
            <a:lvl1pPr marL="0" indent="0" algn="ctr">
              <a:buNone/>
              <a:defRPr sz="1350" b="1" i="0"/>
            </a:lvl1pPr>
            <a:lvl2pPr marL="342900" indent="0">
              <a:buNone/>
              <a:defRPr sz="1350" b="1" i="1"/>
            </a:lvl2pPr>
            <a:lvl3pPr marL="685800" indent="0">
              <a:buNone/>
              <a:defRPr sz="1350" b="1" i="1"/>
            </a:lvl3pPr>
            <a:lvl4pPr marL="1028700" indent="0">
              <a:buNone/>
              <a:defRPr sz="1350" b="1" i="1"/>
            </a:lvl4pPr>
            <a:lvl5pPr marL="1371600" indent="0">
              <a:buNone/>
              <a:defRPr sz="1350" b="1" i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616971" y="2219697"/>
            <a:ext cx="3137738" cy="273844"/>
          </a:xfrm>
        </p:spPr>
        <p:txBody>
          <a:bodyPr>
            <a:normAutofit/>
          </a:bodyPr>
          <a:lstStyle>
            <a:lvl1pPr marL="0" indent="0">
              <a:buNone/>
              <a:defRPr sz="1875" b="1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8485" y="2470686"/>
            <a:ext cx="3274219" cy="1750219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accent3"/>
              </a:buCl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0490" y="2470686"/>
            <a:ext cx="3274219" cy="1750219"/>
          </a:xfrm>
        </p:spPr>
        <p:txBody>
          <a:bodyPr>
            <a:normAutofit/>
          </a:bodyPr>
          <a:lstStyle>
            <a:lvl1pPr marL="135000" indent="-135000">
              <a:spcBef>
                <a:spcPts val="450"/>
              </a:spcBef>
              <a:buClr>
                <a:schemeClr val="accent3"/>
              </a:buCl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 flipH="1">
            <a:off x="0" y="9972"/>
            <a:ext cx="1641600" cy="1450346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5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119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1400" dirty="0"/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8500719" y="4340881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683434" y="681037"/>
            <a:ext cx="7777163" cy="349567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media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32" y="4348350"/>
            <a:ext cx="1791083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6605586" y="1502843"/>
            <a:ext cx="581401" cy="581082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7335034" y="323055"/>
            <a:ext cx="1810922" cy="1933766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7322096" y="307813"/>
            <a:ext cx="1829983" cy="1962344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5505736" y="-12258"/>
            <a:ext cx="3640904" cy="1705143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5495683" y="-12258"/>
            <a:ext cx="3650435" cy="1724195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42" y="4280382"/>
            <a:ext cx="5524520" cy="64049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4098" y="1739454"/>
            <a:ext cx="2163177" cy="2118627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0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0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00"/>
            </a:p>
          </p:txBody>
        </p:sp>
      </p:grpSp>
    </p:spTree>
    <p:extLst>
      <p:ext uri="{BB962C8B-B14F-4D97-AF65-F5344CB8AC3E}">
        <p14:creationId xmlns:p14="http://schemas.microsoft.com/office/powerpoint/2010/main" val="4085149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49294" y="1563638"/>
            <a:ext cx="3845416" cy="1080121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49147" y="2634232"/>
            <a:ext cx="3845416" cy="79993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1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5675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4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41334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1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105795"/>
            <a:ext cx="9144000" cy="576063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2681860"/>
            <a:ext cx="9144000" cy="288032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77106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4"/>
            <a:ext cx="9144000" cy="288032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27544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4"/>
            <a:ext cx="7452320" cy="288032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74100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53238"/>
            <a:ext cx="5148064" cy="473576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95936" y="2726815"/>
            <a:ext cx="5148064" cy="288032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41932" y="1244877"/>
            <a:ext cx="2693964" cy="2636602"/>
            <a:chOff x="1619672" y="548680"/>
            <a:chExt cx="5904656" cy="5778928"/>
          </a:xfrm>
        </p:grpSpPr>
        <p:sp>
          <p:nvSpPr>
            <p:cNvPr id="9" name="Oval 8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49294" y="1563638"/>
            <a:ext cx="3845416" cy="1080121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49147" y="2634232"/>
            <a:ext cx="3845416" cy="79993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1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0430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36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8170065" y="4352273"/>
            <a:ext cx="288900" cy="2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1400" dirty="0"/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8500719" y="4340881"/>
            <a:ext cx="652882" cy="307238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683434" y="681037"/>
            <a:ext cx="7777163" cy="3495675"/>
          </a:xfrm>
          <a:prstGeom prst="rect">
            <a:avLst/>
          </a:prstGeom>
        </p:spPr>
        <p:txBody>
          <a:bodyPr lIns="68580" tIns="34290" rIns="68580" bIns="3429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media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232" y="4348350"/>
            <a:ext cx="1791083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3268" y="4362637"/>
            <a:ext cx="412082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6605586" y="1502843"/>
            <a:ext cx="581401" cy="581082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7335034" y="323055"/>
            <a:ext cx="1810922" cy="1933766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7322096" y="307813"/>
            <a:ext cx="1829983" cy="1962344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5505736" y="-12258"/>
            <a:ext cx="3640904" cy="1705143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5495683" y="-12258"/>
            <a:ext cx="3650435" cy="1724195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ru-RU" sz="1400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42" y="4280382"/>
            <a:ext cx="5524520" cy="640495"/>
          </a:xfrm>
          <a:prstGeom prst="rect">
            <a:avLst/>
          </a:prstGeom>
        </p:spPr>
        <p:txBody>
          <a:bodyPr lIns="68580" tIns="34290" rIns="68580" bIns="3429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4098" y="1739454"/>
            <a:ext cx="2163177" cy="2118627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0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0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00"/>
            </a:p>
          </p:txBody>
        </p:sp>
      </p:grpSp>
    </p:spTree>
    <p:extLst>
      <p:ext uri="{BB962C8B-B14F-4D97-AF65-F5344CB8AC3E}">
        <p14:creationId xmlns:p14="http://schemas.microsoft.com/office/powerpoint/2010/main" val="3812908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71047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1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105795"/>
            <a:ext cx="9144000" cy="576063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2681860"/>
            <a:ext cx="9144000" cy="288032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1651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4"/>
            <a:ext cx="7452320" cy="288032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22103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9706EE6D-AC80-4F6B-A099-5F97FFF6B9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8A969B51-F966-4988-90E5-E7BC12F791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43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177071-8E93-4836-8DB0-EC2AAE3A3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7B06D56-2F54-44DF-8478-B1AD3FEC1079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5E1B0C-1231-4ECD-8035-BCB1BBD5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7DD83-107D-40E2-B807-597D7AF3D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11E9D84-2E1D-4840-BFA5-47A854E5B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37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1065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0381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4"/>
            <a:ext cx="7452320" cy="288032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981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700934" y="32249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00934" y="1898615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00934" y="3474725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6584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3118" y="843558"/>
            <a:ext cx="8077768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lIns="91428" tIns="45714" rIns="91428" bIns="45714"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31418" y="2475360"/>
            <a:ext cx="1062118" cy="106211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lIns="91428" tIns="45714" rIns="91428" bIns="45714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12160" y="0"/>
            <a:ext cx="31318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131842" y="0"/>
            <a:ext cx="288032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28" tIns="45714" rIns="91428" bIns="45714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3221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63" r:id="rId3"/>
    <p:sldLayoutId id="2147483660" r:id="rId4"/>
    <p:sldLayoutId id="2147483661" r:id="rId5"/>
    <p:sldLayoutId id="2147483662" r:id="rId6"/>
    <p:sldLayoutId id="2147483664" r:id="rId7"/>
    <p:sldLayoutId id="2147483655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3" r:id="rId14"/>
    <p:sldLayoutId id="2147483672" r:id="rId15"/>
    <p:sldLayoutId id="2147483671" r:id="rId16"/>
    <p:sldLayoutId id="2147483656" r:id="rId17"/>
    <p:sldLayoutId id="2147483687" r:id="rId18"/>
    <p:sldLayoutId id="2147483690" r:id="rId19"/>
    <p:sldLayoutId id="2147483692" r:id="rId20"/>
    <p:sldLayoutId id="2147483693" r:id="rId21"/>
    <p:sldLayoutId id="2147483694" r:id="rId22"/>
    <p:sldLayoutId id="2147483708" r:id="rId23"/>
    <p:sldLayoutId id="2147483709" r:id="rId24"/>
    <p:sldLayoutId id="2147483691" r:id="rId25"/>
    <p:sldLayoutId id="2147483703" r:id="rId26"/>
    <p:sldLayoutId id="2147483704" r:id="rId27"/>
    <p:sldLayoutId id="2147483705" r:id="rId28"/>
    <p:sldLayoutId id="2147483706" r:id="rId29"/>
    <p:sldLayoutId id="2147483707" r:id="rId30"/>
  </p:sldLayoutIdLst>
  <p:txStyles>
    <p:titleStyle>
      <a:lvl1pPr algn="ctr" defTabSz="914265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txStyles>
    <p:titleStyle>
      <a:lvl1pPr algn="ctr" defTabSz="914265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://www.free-powerpoint-templates-design.com/" TargetMode="Externa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9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15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15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jpg"/><Relationship Id="rId10" Type="http://schemas.openxmlformats.org/officeDocument/2006/relationships/image" Target="../media/image54.jpg"/><Relationship Id="rId4" Type="http://schemas.openxmlformats.org/officeDocument/2006/relationships/image" Target="../media/image49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62.jpeg"/><Relationship Id="rId3" Type="http://schemas.openxmlformats.org/officeDocument/2006/relationships/image" Target="../media/image56.png"/><Relationship Id="rId7" Type="http://schemas.openxmlformats.org/officeDocument/2006/relationships/image" Target="../media/image58.jpeg"/><Relationship Id="rId12" Type="http://schemas.microsoft.com/office/2007/relationships/hdphoto" Target="../media/hdphoto15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3.wdp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microsoft.com/office/2007/relationships/hdphoto" Target="../media/hdphoto14.wdp"/><Relationship Id="rId4" Type="http://schemas.microsoft.com/office/2007/relationships/hdphoto" Target="../media/hdphoto12.wdp"/><Relationship Id="rId9" Type="http://schemas.openxmlformats.org/officeDocument/2006/relationships/image" Target="../media/image60.pn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6.wdp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oleObject" Target="../embeddings/oleObject4.bin"/><Relationship Id="rId18" Type="http://schemas.microsoft.com/office/2007/relationships/hdphoto" Target="../media/hdphoto8.wdp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12" Type="http://schemas.microsoft.com/office/2007/relationships/hdphoto" Target="../media/hdphoto6.wdp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20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microsoft.com/office/2007/relationships/hdphoto" Target="../media/hdphoto4.wdp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5" Type="http://schemas.microsoft.com/office/2007/relationships/hdphoto" Target="../media/hdphoto7.wdp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5.png"/><Relationship Id="rId4" Type="http://schemas.openxmlformats.org/officeDocument/2006/relationships/oleObject" Target="../embeddings/oleObject1.bin"/><Relationship Id="rId9" Type="http://schemas.microsoft.com/office/2007/relationships/hdphoto" Target="../media/hdphoto5.wdp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3595863-9051-402A-A6EA-ADB3C830D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2B3455"/>
              </a:clrFrom>
              <a:clrTo>
                <a:srgbClr val="2B3455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0" r="14286" b="14846"/>
          <a:stretch/>
        </p:blipFill>
        <p:spPr>
          <a:xfrm>
            <a:off x="3714136" y="1344724"/>
            <a:ext cx="3235305" cy="35526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553DC7-2DED-4B29-A95A-242E8B08C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2B3455"/>
              </a:clrFrom>
              <a:clrTo>
                <a:srgbClr val="2B3455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 r="14286" b="5851"/>
          <a:stretch/>
        </p:blipFill>
        <p:spPr>
          <a:xfrm flipH="1">
            <a:off x="5273040" y="788618"/>
            <a:ext cx="3870960" cy="3927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D948E8-5FA3-44E3-959C-7F30CFB7D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785"/>
          <a:stretch/>
        </p:blipFill>
        <p:spPr>
          <a:xfrm>
            <a:off x="1752600" y="2224311"/>
            <a:ext cx="7391400" cy="2914337"/>
          </a:xfrm>
          <a:prstGeom prst="rect">
            <a:avLst/>
          </a:prstGeom>
        </p:spPr>
      </p:pic>
      <p:sp>
        <p:nvSpPr>
          <p:cNvPr id="2" name="TextBox 1">
            <a:hlinkClick r:id="rId6"/>
          </p:cNvPr>
          <p:cNvSpPr txBox="1"/>
          <p:nvPr/>
        </p:nvSpPr>
        <p:spPr>
          <a:xfrm>
            <a:off x="1378260" y="2302115"/>
            <a:ext cx="3727140" cy="25390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68571" tIns="34286" rIns="68571" bIns="34286" rtlCol="0">
            <a:spAutoFit/>
          </a:bodyPr>
          <a:lstStyle/>
          <a:p>
            <a:r>
              <a:rPr lang="en-US" altLang="ko-KR" sz="1200" b="1" dirty="0">
                <a:cs typeface="Arial" pitchFamily="34" charset="0"/>
              </a:rPr>
              <a:t>March 28, 2019 UNCC Meeting Room, Bangkok</a:t>
            </a:r>
            <a:endParaRPr lang="ko-KR" altLang="en-US" sz="1200" b="1" dirty="0"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86820" y="499453"/>
            <a:ext cx="6104580" cy="902026"/>
          </a:xfrm>
        </p:spPr>
        <p:txBody>
          <a:bodyPr/>
          <a:lstStyle/>
          <a:p>
            <a:pPr algn="l">
              <a:lnSpc>
                <a:spcPts val="2600"/>
              </a:lnSpc>
              <a:spcBef>
                <a:spcPts val="0"/>
              </a:spcBef>
            </a:pPr>
            <a:r>
              <a:rPr lang="en-US" sz="2800" spc="-150" dirty="0">
                <a:solidFill>
                  <a:schemeClr val="tx1"/>
                </a:solidFill>
                <a:latin typeface="Calibri" panose="020F0502020204030204" pitchFamily="34" charset="0"/>
              </a:rPr>
              <a:t>LOCALIZING SDGs TO FOSTER INCLUSIVENESS IN BANDA ACEH</a:t>
            </a:r>
            <a:endParaRPr lang="en-US" altLang="ko-KR" sz="2800" spc="-15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378260" y="1644619"/>
            <a:ext cx="5571181" cy="554942"/>
          </a:xfrm>
          <a:solidFill>
            <a:srgbClr val="FFC000">
              <a:alpha val="80000"/>
            </a:srgbClr>
          </a:solidFill>
        </p:spPr>
        <p:txBody>
          <a:bodyPr/>
          <a:lstStyle/>
          <a:p>
            <a:pPr algn="l" defTabSz="91426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THE 6</a:t>
            </a:r>
            <a:r>
              <a:rPr lang="en-US" altLang="en-US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TH</a:t>
            </a:r>
            <a:r>
              <a:rPr lang="en-US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 ASIA PACIFIC FORUM ON SUSTAINABLE DEVELOPMENT (APFSD) </a:t>
            </a:r>
          </a:p>
          <a:p>
            <a:pPr algn="l" defTabSz="91426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“</a:t>
            </a:r>
            <a:r>
              <a:rPr lang="en-US" altLang="en-US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Promoting Enabling Environment for Inclusiveness by Localizing SDGs</a:t>
            </a:r>
            <a:r>
              <a:rPr lang="en-US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20D902-D1D8-4F55-8FD9-0DDE3FDFBC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0" y="611978"/>
            <a:ext cx="478984" cy="626858"/>
          </a:xfrm>
          <a:prstGeom prst="rect">
            <a:avLst/>
          </a:prstGeom>
        </p:spPr>
      </p:pic>
      <p:sp>
        <p:nvSpPr>
          <p:cNvPr id="14" name="Graphic 22">
            <a:extLst>
              <a:ext uri="{FF2B5EF4-FFF2-40B4-BE49-F238E27FC236}">
                <a16:creationId xmlns:a16="http://schemas.microsoft.com/office/drawing/2014/main" id="{76FDC395-FF82-4031-93E7-579DB95F6568}"/>
              </a:ext>
            </a:extLst>
          </p:cNvPr>
          <p:cNvSpPr/>
          <p:nvPr/>
        </p:nvSpPr>
        <p:spPr>
          <a:xfrm>
            <a:off x="1378261" y="1347146"/>
            <a:ext cx="2129239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41C5F-3A76-4FF4-9EA4-72EACAE35B2E}"/>
              </a:ext>
            </a:extLst>
          </p:cNvPr>
          <p:cNvSpPr txBox="1"/>
          <p:nvPr/>
        </p:nvSpPr>
        <p:spPr>
          <a:xfrm>
            <a:off x="1288695" y="2599551"/>
            <a:ext cx="268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By</a:t>
            </a:r>
            <a:r>
              <a:rPr lang="en-US" sz="1200" b="1" dirty="0">
                <a:latin typeface="Calibri" panose="020F0502020204030204" pitchFamily="34" charset="0"/>
              </a:rPr>
              <a:t> The City Director </a:t>
            </a:r>
            <a:r>
              <a:rPr lang="id-ID" sz="1200" b="1" dirty="0">
                <a:latin typeface="Calibri" panose="020F0502020204030204" pitchFamily="34" charset="0"/>
              </a:rPr>
              <a:t>o</a:t>
            </a:r>
            <a:r>
              <a:rPr lang="en-US" sz="1200" b="1" dirty="0">
                <a:latin typeface="Calibri" panose="020F0502020204030204" pitchFamily="34" charset="0"/>
              </a:rPr>
              <a:t>f Banda Aceh City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5B5A1F-B4F9-4046-BDF8-E34B4DE99CAA}"/>
              </a:ext>
            </a:extLst>
          </p:cNvPr>
          <p:cNvSpPr/>
          <p:nvPr/>
        </p:nvSpPr>
        <p:spPr>
          <a:xfrm>
            <a:off x="-9246" y="3572035"/>
            <a:ext cx="1522088" cy="1278510"/>
          </a:xfrm>
          <a:custGeom>
            <a:avLst/>
            <a:gdLst>
              <a:gd name="connsiteX0" fmla="*/ 2796565 w 2871529"/>
              <a:gd name="connsiteY0" fmla="*/ 306465 h 2299764"/>
              <a:gd name="connsiteX1" fmla="*/ 2026589 w 2871529"/>
              <a:gd name="connsiteY1" fmla="*/ 91735 h 2299764"/>
              <a:gd name="connsiteX2" fmla="*/ 12706 w 2871529"/>
              <a:gd name="connsiteY2" fmla="*/ 1085336 h 2299764"/>
              <a:gd name="connsiteX3" fmla="*/ 12706 w 2871529"/>
              <a:gd name="connsiteY3" fmla="*/ 2296206 h 2299764"/>
              <a:gd name="connsiteX4" fmla="*/ 2506871 w 2871529"/>
              <a:gd name="connsiteY4" fmla="*/ 1066277 h 2299764"/>
              <a:gd name="connsiteX5" fmla="*/ 2805459 w 2871529"/>
              <a:gd name="connsiteY5" fmla="*/ 324253 h 2299764"/>
              <a:gd name="connsiteX6" fmla="*/ 2796565 w 2871529"/>
              <a:gd name="connsiteY6" fmla="*/ 306465 h 229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1529" h="2299764">
                <a:moveTo>
                  <a:pt x="2796565" y="306465"/>
                </a:moveTo>
                <a:cubicBezTo>
                  <a:pt x="2796565" y="306465"/>
                  <a:pt x="2561507" y="-171276"/>
                  <a:pt x="2026589" y="91735"/>
                </a:cubicBezTo>
                <a:lnTo>
                  <a:pt x="12706" y="1085336"/>
                </a:lnTo>
                <a:lnTo>
                  <a:pt x="12706" y="2296206"/>
                </a:lnTo>
                <a:lnTo>
                  <a:pt x="2506871" y="1066277"/>
                </a:lnTo>
                <a:cubicBezTo>
                  <a:pt x="2506871" y="1066277"/>
                  <a:pt x="3041789" y="801994"/>
                  <a:pt x="2805459" y="324253"/>
                </a:cubicBezTo>
                <a:lnTo>
                  <a:pt x="2796565" y="306465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4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B75D64B-1E52-47EF-8CA6-6874D00AB2A1}"/>
              </a:ext>
            </a:extLst>
          </p:cNvPr>
          <p:cNvSpPr/>
          <p:nvPr/>
        </p:nvSpPr>
        <p:spPr>
          <a:xfrm>
            <a:off x="345931" y="3570692"/>
            <a:ext cx="1528823" cy="1299700"/>
          </a:xfrm>
          <a:custGeom>
            <a:avLst/>
            <a:gdLst>
              <a:gd name="connsiteX0" fmla="*/ 2871530 w 2884235"/>
              <a:gd name="connsiteY0" fmla="*/ 466193 h 2337882"/>
              <a:gd name="connsiteX1" fmla="*/ 2823248 w 2884235"/>
              <a:gd name="connsiteY1" fmla="*/ 334052 h 2337882"/>
              <a:gd name="connsiteX2" fmla="*/ 2814354 w 2884235"/>
              <a:gd name="connsiteY2" fmla="*/ 316263 h 2337882"/>
              <a:gd name="connsiteX3" fmla="*/ 2018965 w 2884235"/>
              <a:gd name="connsiteY3" fmla="*/ 93910 h 2337882"/>
              <a:gd name="connsiteX4" fmla="*/ 12706 w 2884235"/>
              <a:gd name="connsiteY4" fmla="*/ 1081158 h 2337882"/>
              <a:gd name="connsiteX5" fmla="*/ 12706 w 2884235"/>
              <a:gd name="connsiteY5" fmla="*/ 1123087 h 2337882"/>
              <a:gd name="connsiteX6" fmla="*/ 2035483 w 2884235"/>
              <a:gd name="connsiteY6" fmla="*/ 126946 h 2337882"/>
              <a:gd name="connsiteX7" fmla="*/ 2600895 w 2884235"/>
              <a:gd name="connsiteY7" fmla="*/ 133299 h 2337882"/>
              <a:gd name="connsiteX8" fmla="*/ 2780048 w 2884235"/>
              <a:gd name="connsiteY8" fmla="*/ 332781 h 2337882"/>
              <a:gd name="connsiteX9" fmla="*/ 2788942 w 2884235"/>
              <a:gd name="connsiteY9" fmla="*/ 350569 h 2337882"/>
              <a:gd name="connsiteX10" fmla="*/ 2730495 w 2884235"/>
              <a:gd name="connsiteY10" fmla="*/ 879134 h 2337882"/>
              <a:gd name="connsiteX11" fmla="*/ 2497977 w 2884235"/>
              <a:gd name="connsiteY11" fmla="*/ 1065911 h 2337882"/>
              <a:gd name="connsiteX12" fmla="*/ 12706 w 2884235"/>
              <a:gd name="connsiteY12" fmla="*/ 2292028 h 2337882"/>
              <a:gd name="connsiteX13" fmla="*/ 12706 w 2884235"/>
              <a:gd name="connsiteY13" fmla="*/ 2333958 h 2337882"/>
              <a:gd name="connsiteX14" fmla="*/ 2515765 w 2884235"/>
              <a:gd name="connsiteY14" fmla="*/ 1100216 h 2337882"/>
              <a:gd name="connsiteX15" fmla="*/ 2871530 w 2884235"/>
              <a:gd name="connsiteY15" fmla="*/ 687275 h 2337882"/>
              <a:gd name="connsiteX16" fmla="*/ 2871530 w 2884235"/>
              <a:gd name="connsiteY16" fmla="*/ 466193 h 233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84235" h="2337882">
                <a:moveTo>
                  <a:pt x="2871530" y="466193"/>
                </a:moveTo>
                <a:cubicBezTo>
                  <a:pt x="2861365" y="424263"/>
                  <a:pt x="2846118" y="379793"/>
                  <a:pt x="2823248" y="334052"/>
                </a:cubicBezTo>
                <a:lnTo>
                  <a:pt x="2814354" y="316263"/>
                </a:lnTo>
                <a:cubicBezTo>
                  <a:pt x="2811812" y="311181"/>
                  <a:pt x="2564048" y="-175454"/>
                  <a:pt x="2018965" y="93910"/>
                </a:cubicBezTo>
                <a:lnTo>
                  <a:pt x="12706" y="1081158"/>
                </a:lnTo>
                <a:lnTo>
                  <a:pt x="12706" y="1123087"/>
                </a:lnTo>
                <a:lnTo>
                  <a:pt x="2035483" y="126946"/>
                </a:lnTo>
                <a:cubicBezTo>
                  <a:pt x="2250212" y="21487"/>
                  <a:pt x="2439530" y="22758"/>
                  <a:pt x="2600895" y="133299"/>
                </a:cubicBezTo>
                <a:cubicBezTo>
                  <a:pt x="2721601" y="215887"/>
                  <a:pt x="2780048" y="331511"/>
                  <a:pt x="2780048" y="332781"/>
                </a:cubicBezTo>
                <a:lnTo>
                  <a:pt x="2788942" y="350569"/>
                </a:lnTo>
                <a:cubicBezTo>
                  <a:pt x="2882965" y="541158"/>
                  <a:pt x="2863906" y="719040"/>
                  <a:pt x="2730495" y="879134"/>
                </a:cubicBezTo>
                <a:cubicBezTo>
                  <a:pt x="2630118" y="999840"/>
                  <a:pt x="2500518" y="1065911"/>
                  <a:pt x="2497977" y="1065911"/>
                </a:cubicBezTo>
                <a:lnTo>
                  <a:pt x="12706" y="2292028"/>
                </a:lnTo>
                <a:lnTo>
                  <a:pt x="12706" y="2333958"/>
                </a:lnTo>
                <a:lnTo>
                  <a:pt x="2515765" y="1100216"/>
                </a:lnTo>
                <a:cubicBezTo>
                  <a:pt x="2519577" y="1097675"/>
                  <a:pt x="2806730" y="952828"/>
                  <a:pt x="2871530" y="687275"/>
                </a:cubicBezTo>
                <a:lnTo>
                  <a:pt x="2871530" y="466193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4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2AAD140-EF8B-47D6-BDF0-56BEBDB6704D}"/>
              </a:ext>
            </a:extLst>
          </p:cNvPr>
          <p:cNvSpPr/>
          <p:nvPr/>
        </p:nvSpPr>
        <p:spPr>
          <a:xfrm>
            <a:off x="-16387" y="4339339"/>
            <a:ext cx="1172591" cy="805133"/>
          </a:xfrm>
          <a:custGeom>
            <a:avLst/>
            <a:gdLst>
              <a:gd name="connsiteX0" fmla="*/ 1735624 w 1766117"/>
              <a:gd name="connsiteY0" fmla="*/ 98509 h 1156235"/>
              <a:gd name="connsiteX1" fmla="*/ 1437036 w 1766117"/>
              <a:gd name="connsiteY1" fmla="*/ 51497 h 1156235"/>
              <a:gd name="connsiteX2" fmla="*/ 12706 w 1766117"/>
              <a:gd name="connsiteY2" fmla="*/ 754133 h 1156235"/>
              <a:gd name="connsiteX3" fmla="*/ 12706 w 1766117"/>
              <a:gd name="connsiteY3" fmla="*/ 1149286 h 1156235"/>
              <a:gd name="connsiteX4" fmla="*/ 1594589 w 1766117"/>
              <a:gd name="connsiteY4" fmla="*/ 369144 h 1156235"/>
              <a:gd name="connsiteX5" fmla="*/ 1739436 w 1766117"/>
              <a:gd name="connsiteY5" fmla="*/ 103592 h 1156235"/>
              <a:gd name="connsiteX6" fmla="*/ 1735624 w 1766117"/>
              <a:gd name="connsiteY6" fmla="*/ 98509 h 115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117" h="1156235">
                <a:moveTo>
                  <a:pt x="1735624" y="98509"/>
                </a:moveTo>
                <a:cubicBezTo>
                  <a:pt x="1735624" y="98509"/>
                  <a:pt x="1658118" y="-57773"/>
                  <a:pt x="1437036" y="51497"/>
                </a:cubicBezTo>
                <a:lnTo>
                  <a:pt x="12706" y="754133"/>
                </a:lnTo>
                <a:lnTo>
                  <a:pt x="12706" y="1149286"/>
                </a:lnTo>
                <a:lnTo>
                  <a:pt x="1594589" y="369144"/>
                </a:lnTo>
                <a:cubicBezTo>
                  <a:pt x="1594589" y="369144"/>
                  <a:pt x="1815671" y="259874"/>
                  <a:pt x="1739436" y="103592"/>
                </a:cubicBezTo>
                <a:lnTo>
                  <a:pt x="1735624" y="98509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4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B4C247E-57A1-4C93-A4D1-D86A72272F9C}"/>
              </a:ext>
            </a:extLst>
          </p:cNvPr>
          <p:cNvSpPr/>
          <p:nvPr/>
        </p:nvSpPr>
        <p:spPr>
          <a:xfrm>
            <a:off x="-9246" y="4468786"/>
            <a:ext cx="942886" cy="663977"/>
          </a:xfrm>
          <a:custGeom>
            <a:avLst/>
            <a:gdLst>
              <a:gd name="connsiteX0" fmla="*/ 1753412 w 1778823"/>
              <a:gd name="connsiteY0" fmla="*/ 108839 h 1194352"/>
              <a:gd name="connsiteX1" fmla="*/ 1429412 w 1778823"/>
              <a:gd name="connsiteY1" fmla="*/ 52933 h 1194352"/>
              <a:gd name="connsiteX2" fmla="*/ 12706 w 1778823"/>
              <a:gd name="connsiteY2" fmla="*/ 751757 h 1194352"/>
              <a:gd name="connsiteX3" fmla="*/ 12706 w 1778823"/>
              <a:gd name="connsiteY3" fmla="*/ 793686 h 1194352"/>
              <a:gd name="connsiteX4" fmla="*/ 1445930 w 1778823"/>
              <a:gd name="connsiteY4" fmla="*/ 87239 h 1194352"/>
              <a:gd name="connsiteX5" fmla="*/ 1719106 w 1778823"/>
              <a:gd name="connsiteY5" fmla="*/ 125357 h 1194352"/>
              <a:gd name="connsiteX6" fmla="*/ 1721647 w 1778823"/>
              <a:gd name="connsiteY6" fmla="*/ 131710 h 1194352"/>
              <a:gd name="connsiteX7" fmla="*/ 1585694 w 1778823"/>
              <a:gd name="connsiteY7" fmla="*/ 371851 h 1194352"/>
              <a:gd name="connsiteX8" fmla="*/ 12706 w 1778823"/>
              <a:gd name="connsiteY8" fmla="*/ 1146910 h 1194352"/>
              <a:gd name="connsiteX9" fmla="*/ 12706 w 1778823"/>
              <a:gd name="connsiteY9" fmla="*/ 1188839 h 1194352"/>
              <a:gd name="connsiteX10" fmla="*/ 1603483 w 1778823"/>
              <a:gd name="connsiteY10" fmla="*/ 404886 h 1194352"/>
              <a:gd name="connsiteX11" fmla="*/ 1755953 w 1778823"/>
              <a:gd name="connsiteY11" fmla="*/ 113921 h 1194352"/>
              <a:gd name="connsiteX12" fmla="*/ 1753412 w 1778823"/>
              <a:gd name="connsiteY12" fmla="*/ 108839 h 119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78823" h="1194352">
                <a:moveTo>
                  <a:pt x="1753412" y="108839"/>
                </a:moveTo>
                <a:cubicBezTo>
                  <a:pt x="1752141" y="107569"/>
                  <a:pt x="1665742" y="-62690"/>
                  <a:pt x="1429412" y="52933"/>
                </a:cubicBezTo>
                <a:lnTo>
                  <a:pt x="12706" y="751757"/>
                </a:lnTo>
                <a:lnTo>
                  <a:pt x="12706" y="793686"/>
                </a:lnTo>
                <a:lnTo>
                  <a:pt x="1445930" y="87239"/>
                </a:lnTo>
                <a:cubicBezTo>
                  <a:pt x="1646683" y="-11867"/>
                  <a:pt x="1715294" y="120274"/>
                  <a:pt x="1719106" y="125357"/>
                </a:cubicBezTo>
                <a:lnTo>
                  <a:pt x="1721647" y="131710"/>
                </a:lnTo>
                <a:cubicBezTo>
                  <a:pt x="1788989" y="268933"/>
                  <a:pt x="1594589" y="366769"/>
                  <a:pt x="1585694" y="371851"/>
                </a:cubicBezTo>
                <a:lnTo>
                  <a:pt x="12706" y="1146910"/>
                </a:lnTo>
                <a:lnTo>
                  <a:pt x="12706" y="1188839"/>
                </a:lnTo>
                <a:lnTo>
                  <a:pt x="1603483" y="404886"/>
                </a:lnTo>
                <a:cubicBezTo>
                  <a:pt x="1686071" y="364228"/>
                  <a:pt x="1824565" y="251145"/>
                  <a:pt x="1755953" y="113921"/>
                </a:cubicBezTo>
                <a:lnTo>
                  <a:pt x="1753412" y="10883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2166881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538360"/>
              </p:ext>
            </p:extLst>
          </p:nvPr>
        </p:nvGraphicFramePr>
        <p:xfrm>
          <a:off x="446482" y="1113462"/>
          <a:ext cx="2586674" cy="35238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4610">
                  <a:extLst>
                    <a:ext uri="{9D8B030D-6E8A-4147-A177-3AD203B41FA5}">
                      <a16:colId xmlns:a16="http://schemas.microsoft.com/office/drawing/2014/main" val="2208106309"/>
                    </a:ext>
                  </a:extLst>
                </a:gridCol>
                <a:gridCol w="136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632">
                <a:tc gridSpan="3">
                  <a:txBody>
                    <a:bodyPr/>
                    <a:lstStyle/>
                    <a:p>
                      <a:pPr marL="171450" indent="0" algn="l" latinLnBrk="1"/>
                      <a:r>
                        <a:rPr lang="en-US" altLang="ko-KR" sz="1800" b="1" dirty="0">
                          <a:solidFill>
                            <a:schemeClr val="bg1"/>
                          </a:solidFill>
                        </a:rPr>
                        <a:t>Green City</a:t>
                      </a:r>
                      <a:endParaRPr lang="ko-KR" altLang="en-US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102088" marT="51044" marB="51044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9703" marR="89703" marT="44851" marB="44851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4184">
                <a:tc>
                  <a:txBody>
                    <a:bodyPr/>
                    <a:lstStyle/>
                    <a:p>
                      <a:pPr algn="l" latinLnBrk="1"/>
                      <a:endParaRPr lang="ko-KR" alt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102088" marT="51044" marB="5104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68275" marR="0" indent="-168275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</a:rPr>
                        <a:t>24,99%</a:t>
                      </a:r>
                      <a:r>
                        <a:rPr lang="en-US" altLang="ko-KR" sz="1200" baseline="0" dirty="0">
                          <a:solidFill>
                            <a:schemeClr val="bg1"/>
                          </a:solidFill>
                        </a:rPr>
                        <a:t> Open Space</a:t>
                      </a:r>
                    </a:p>
                    <a:p>
                      <a:pPr marL="346075" marR="0" lvl="1" indent="-1778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</a:rPr>
                        <a:t>Public 13,2%</a:t>
                      </a:r>
                    </a:p>
                    <a:p>
                      <a:pPr marL="346075" marR="0" lvl="1" indent="-1778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</a:rPr>
                        <a:t>Private 11,79%</a:t>
                      </a:r>
                    </a:p>
                    <a:p>
                      <a:pPr marL="168275" marR="0" indent="-168275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200" kern="1200" baseline="0" dirty="0" err="1">
                          <a:solidFill>
                            <a:schemeClr val="bg1"/>
                          </a:solidFill>
                        </a:rPr>
                        <a:t>Tibang</a:t>
                      </a:r>
                      <a:r>
                        <a:rPr lang="en-US" altLang="ko-KR" sz="1200" kern="1200" baseline="0" dirty="0">
                          <a:solidFill>
                            <a:schemeClr val="bg1"/>
                          </a:solidFill>
                        </a:rPr>
                        <a:t> and </a:t>
                      </a:r>
                      <a:r>
                        <a:rPr lang="en-US" altLang="ko-KR" sz="1200" kern="1200" baseline="0" dirty="0" err="1">
                          <a:solidFill>
                            <a:schemeClr val="bg1"/>
                          </a:solidFill>
                        </a:rPr>
                        <a:t>Peulanggahan</a:t>
                      </a:r>
                      <a:r>
                        <a:rPr lang="en-US" altLang="ko-KR" sz="1200" kern="1200" baseline="0" dirty="0">
                          <a:solidFill>
                            <a:schemeClr val="bg1"/>
                          </a:solidFill>
                        </a:rPr>
                        <a:t> City Forest</a:t>
                      </a:r>
                    </a:p>
                    <a:p>
                      <a:pPr marL="168275" indent="-168275" algn="l">
                        <a:lnSpc>
                          <a:spcPct val="150000"/>
                        </a:lnSpc>
                        <a:buFont typeface="Wingdings" pitchFamily="2" charset="2"/>
                        <a:buChar char="l"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</a:rPr>
                        <a:t>Waste</a:t>
                      </a:r>
                      <a:r>
                        <a:rPr lang="en-US" altLang="ko-KR" sz="1200" baseline="0" dirty="0">
                          <a:solidFill>
                            <a:schemeClr val="bg1"/>
                          </a:solidFill>
                        </a:rPr>
                        <a:t> to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</a:rPr>
                        <a:t> Energy</a:t>
                      </a:r>
                    </a:p>
                    <a:p>
                      <a:pPr marL="168275" marR="0" indent="-168275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bg1"/>
                          </a:solidFill>
                        </a:rPr>
                        <a:t>Low Carbon Model Town (LCMT)</a:t>
                      </a:r>
                    </a:p>
                    <a:p>
                      <a:pPr marL="168275" marR="0" indent="-168275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bg1"/>
                          </a:solidFill>
                        </a:rPr>
                        <a:t>Solar panel</a:t>
                      </a:r>
                    </a:p>
                    <a:p>
                      <a:pPr marL="168275" marR="0" indent="-168275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bg1"/>
                          </a:solidFill>
                        </a:rPr>
                        <a:t>Partnership with private sector</a:t>
                      </a:r>
                    </a:p>
                    <a:p>
                      <a:pPr marL="168275" marR="0" indent="-168275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bg1"/>
                          </a:solidFill>
                        </a:rPr>
                        <a:t>Waste Collecting Point (WCP)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102088" marT="51044" marB="5104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102088" marT="51044" marB="5104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76CD7E9B-4246-4439-AE35-7021EE24CD2E}"/>
              </a:ext>
            </a:extLst>
          </p:cNvPr>
          <p:cNvGrpSpPr/>
          <p:nvPr/>
        </p:nvGrpSpPr>
        <p:grpSpPr>
          <a:xfrm>
            <a:off x="2956876" y="3053765"/>
            <a:ext cx="2586674" cy="1575364"/>
            <a:chOff x="2970445" y="3327885"/>
            <a:chExt cx="2586674" cy="1575364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446" y="3327885"/>
              <a:ext cx="2586673" cy="1575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10B911-9F95-4553-BC4C-26003060AA94}"/>
                </a:ext>
              </a:extLst>
            </p:cNvPr>
            <p:cNvSpPr/>
            <p:nvPr/>
          </p:nvSpPr>
          <p:spPr>
            <a:xfrm>
              <a:off x="2970445" y="4623285"/>
              <a:ext cx="2586674" cy="27996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cap="flat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66" tIns="45712" rIns="91426" bIns="45712" anchor="ctr"/>
            <a:lstStyle/>
            <a:p>
              <a:pPr defTabSz="914260"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Rooftop solar panel</a:t>
              </a: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497803E1-078A-457A-A40A-CE7D02A91BC4}"/>
              </a:ext>
            </a:extLst>
          </p:cNvPr>
          <p:cNvSpPr txBox="1">
            <a:spLocks/>
          </p:cNvSpPr>
          <p:nvPr/>
        </p:nvSpPr>
        <p:spPr>
          <a:xfrm>
            <a:off x="381000" y="295275"/>
            <a:ext cx="4046932" cy="440235"/>
          </a:xfrm>
          <a:prstGeom prst="rect">
            <a:avLst/>
          </a:prstGeom>
        </p:spPr>
        <p:txBody>
          <a:bodyPr lIns="68580" tIns="34290" rIns="68580" bIns="34290" anchor="ctr" anchorCtr="0">
            <a:noAutofit/>
          </a:bodyPr>
          <a:lstStyle>
            <a:lvl1pPr marL="0" indent="0" algn="ctr" defTabSz="914265" rtl="0" eaLnBrk="1" latinLnBrk="1" hangingPunct="1">
              <a:spcBef>
                <a:spcPct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Climate Change Programs</a:t>
            </a:r>
            <a:endParaRPr lang="ru-RU" sz="2800" spc="-15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3" name="Graphic 22">
            <a:extLst>
              <a:ext uri="{FF2B5EF4-FFF2-40B4-BE49-F238E27FC236}">
                <a16:creationId xmlns:a16="http://schemas.microsoft.com/office/drawing/2014/main" id="{4E0A7D4B-838C-4C7A-BA18-59BC2D697FAE}"/>
              </a:ext>
            </a:extLst>
          </p:cNvPr>
          <p:cNvSpPr/>
          <p:nvPr/>
        </p:nvSpPr>
        <p:spPr>
          <a:xfrm>
            <a:off x="446482" y="759351"/>
            <a:ext cx="2129239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471D33-7ABD-4D63-8B08-6B1A67701B24}"/>
              </a:ext>
            </a:extLst>
          </p:cNvPr>
          <p:cNvGrpSpPr/>
          <p:nvPr/>
        </p:nvGrpSpPr>
        <p:grpSpPr>
          <a:xfrm>
            <a:off x="7239000" y="209550"/>
            <a:ext cx="1469584" cy="626858"/>
            <a:chOff x="7239000" y="209550"/>
            <a:chExt cx="1469584" cy="62685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C1174C-BEA9-4C2C-8923-24C3399D9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09550"/>
              <a:ext cx="478984" cy="626858"/>
            </a:xfrm>
            <a:prstGeom prst="rect">
              <a:avLst/>
            </a:prstGeom>
          </p:spPr>
        </p:pic>
        <p:sp>
          <p:nvSpPr>
            <p:cNvPr id="26" name="TextBox 3">
              <a:extLst>
                <a:ext uri="{FF2B5EF4-FFF2-40B4-BE49-F238E27FC236}">
                  <a16:creationId xmlns:a16="http://schemas.microsoft.com/office/drawing/2014/main" id="{CB7CFB52-B703-43CE-9AA0-01CDD3DD3C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260883"/>
              <a:ext cx="863228" cy="3477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46658" tIns="23330" rIns="46658" bIns="23330">
              <a:spAutoFit/>
            </a:bodyPr>
            <a:lstStyle/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City of </a:t>
              </a:r>
            </a:p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Banda Aceh</a:t>
              </a:r>
              <a:endParaRPr lang="en-US" sz="1050" kern="0" dirty="0">
                <a:solidFill>
                  <a:srgbClr val="000000"/>
                </a:solidFill>
                <a:ea typeface="Arial Unicode MS" pitchFamily="34" charset="-128"/>
                <a:cs typeface="Arial Unicode M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4B2192-6269-43C9-8BDF-08AC69ACCAAA}"/>
              </a:ext>
            </a:extLst>
          </p:cNvPr>
          <p:cNvGrpSpPr/>
          <p:nvPr/>
        </p:nvGrpSpPr>
        <p:grpSpPr>
          <a:xfrm>
            <a:off x="5104780" y="2794123"/>
            <a:ext cx="2210420" cy="1575365"/>
            <a:chOff x="4651747" y="2497107"/>
            <a:chExt cx="2210420" cy="1575365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93F79C7-A6DD-45DE-9318-4A4488D67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20161"/>
            <a:stretch>
              <a:fillRect/>
            </a:stretch>
          </p:blipFill>
          <p:spPr bwMode="auto">
            <a:xfrm>
              <a:off x="4651747" y="2497107"/>
              <a:ext cx="2210420" cy="1575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4CC804-237D-4955-A4C7-97ADA9A4D376}"/>
                </a:ext>
              </a:extLst>
            </p:cNvPr>
            <p:cNvSpPr/>
            <p:nvPr/>
          </p:nvSpPr>
          <p:spPr>
            <a:xfrm>
              <a:off x="4651747" y="3867150"/>
              <a:ext cx="2210420" cy="20532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cap="flat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66" tIns="45712" rIns="91426" bIns="45712" anchor="ctr"/>
            <a:lstStyle/>
            <a:p>
              <a:pPr defTabSz="914260"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Methane Utilization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1031747-B5F4-49D5-B8AA-85A533978D54}"/>
              </a:ext>
            </a:extLst>
          </p:cNvPr>
          <p:cNvGrpSpPr/>
          <p:nvPr/>
        </p:nvGrpSpPr>
        <p:grpSpPr>
          <a:xfrm>
            <a:off x="2955143" y="1317330"/>
            <a:ext cx="2203773" cy="1752600"/>
            <a:chOff x="4745019" y="81684"/>
            <a:chExt cx="2493981" cy="2049711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7"/>
            <a:srcRect t="17696" r="24536" b="22427"/>
            <a:stretch/>
          </p:blipFill>
          <p:spPr bwMode="auto">
            <a:xfrm>
              <a:off x="4745019" y="81684"/>
              <a:ext cx="2493981" cy="2049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89D567-9BB4-42FD-8CBE-0E4D70A66EE7}"/>
                </a:ext>
              </a:extLst>
            </p:cNvPr>
            <p:cNvSpPr/>
            <p:nvPr/>
          </p:nvSpPr>
          <p:spPr>
            <a:xfrm>
              <a:off x="4754544" y="107908"/>
              <a:ext cx="2050798" cy="22116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cap="flat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66" tIns="45712" rIns="91426" bIns="45712" anchor="ctr"/>
            <a:lstStyle/>
            <a:p>
              <a:pPr defTabSz="914260">
                <a:defRPr/>
              </a:pPr>
              <a:r>
                <a:rPr lang="en-US" sz="12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Tibang</a:t>
              </a:r>
              <a:r>
                <a:rPr lang="en-US" sz="1200" b="1" dirty="0">
                  <a:solidFill>
                    <a:prstClr val="white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City Forest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B0AA5E-B173-4760-AFC7-841FF29B39BF}"/>
              </a:ext>
            </a:extLst>
          </p:cNvPr>
          <p:cNvGrpSpPr/>
          <p:nvPr/>
        </p:nvGrpSpPr>
        <p:grpSpPr>
          <a:xfrm>
            <a:off x="7010400" y="2294661"/>
            <a:ext cx="1752600" cy="2342617"/>
            <a:chOff x="6955984" y="2310594"/>
            <a:chExt cx="1752600" cy="23426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5984" y="2310594"/>
              <a:ext cx="1752600" cy="23368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10B911-9F95-4553-BC4C-26003060AA94}"/>
                </a:ext>
              </a:extLst>
            </p:cNvPr>
            <p:cNvSpPr/>
            <p:nvPr/>
          </p:nvSpPr>
          <p:spPr>
            <a:xfrm>
              <a:off x="6955984" y="4127968"/>
              <a:ext cx="1752600" cy="52524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cap="flat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66" tIns="45712" rIns="91426" bIns="45712" anchor="ctr"/>
            <a:lstStyle/>
            <a:p>
              <a:pPr algn="ctr" defTabSz="914260"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Waste Collecting </a:t>
              </a:r>
              <a:endParaRPr lang="id-ID" sz="1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914260"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Point</a:t>
              </a: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BA938F9C-A71C-489C-B13E-1DD3BE956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1" t="20833" r="27672" b="35416"/>
          <a:stretch/>
        </p:blipFill>
        <p:spPr bwMode="auto">
          <a:xfrm>
            <a:off x="5105400" y="730578"/>
            <a:ext cx="2946198" cy="207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678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9" r="3226"/>
          <a:stretch/>
        </p:blipFill>
        <p:spPr bwMode="auto">
          <a:xfrm>
            <a:off x="0" y="0"/>
            <a:ext cx="5249332" cy="295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715000" y="2419350"/>
            <a:ext cx="3178890" cy="238401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54" y="1406287"/>
            <a:ext cx="4717346" cy="373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8A94BAB-077F-426F-8047-420AF0088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124214"/>
              </p:ext>
            </p:extLst>
          </p:nvPr>
        </p:nvGraphicFramePr>
        <p:xfrm>
          <a:off x="729064" y="2517369"/>
          <a:ext cx="3171826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0120">
                  <a:extLst>
                    <a:ext uri="{9D8B030D-6E8A-4147-A177-3AD203B41FA5}">
                      <a16:colId xmlns:a16="http://schemas.microsoft.com/office/drawing/2014/main" val="2208106309"/>
                    </a:ext>
                  </a:extLst>
                </a:gridCol>
                <a:gridCol w="167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959">
                <a:tc gridSpan="3">
                  <a:txBody>
                    <a:bodyPr/>
                    <a:lstStyle/>
                    <a:p>
                      <a:pPr marL="171450" indent="0" algn="l" latinLnBrk="1"/>
                      <a:r>
                        <a:rPr lang="en-US" altLang="ko-KR" sz="1800" b="1" dirty="0">
                          <a:solidFill>
                            <a:srgbClr val="DF201B"/>
                          </a:solidFill>
                        </a:rPr>
                        <a:t>Disaster Risk Reduction</a:t>
                      </a:r>
                      <a:endParaRPr lang="ko-KR" altLang="en-US" sz="1800" b="1" dirty="0">
                        <a:solidFill>
                          <a:srgbClr val="DF201B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102088" marT="51044" marB="51044" anchor="ctr">
                    <a:solidFill>
                      <a:schemeClr val="bg1"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9703" marR="89703" marT="44851" marB="44851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1041">
                <a:tc>
                  <a:txBody>
                    <a:bodyPr/>
                    <a:lstStyle/>
                    <a:p>
                      <a:pPr algn="l" latinLnBrk="1"/>
                      <a:endParaRPr lang="ko-KR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102088" marT="51044" marB="51044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8275" marR="0" indent="-168275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100" b="1" dirty="0"/>
                        <a:t>Establish a Regional Disaster Management Agency</a:t>
                      </a:r>
                    </a:p>
                    <a:p>
                      <a:pPr marL="168275" marR="0" indent="-168275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100" b="1" dirty="0"/>
                        <a:t>Spatial Planning (2009-2029) and Medium Term Development Plan (2012-2017)</a:t>
                      </a:r>
                    </a:p>
                    <a:p>
                      <a:pPr marL="168275" marR="0" indent="-168275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100" b="1" dirty="0"/>
                        <a:t>Contingency planning and micro zone</a:t>
                      </a:r>
                    </a:p>
                    <a:p>
                      <a:pPr marL="168275" marR="0" indent="-168275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100" b="1" dirty="0"/>
                        <a:t>Establish resilient villages and Disaster Mitigation Forum</a:t>
                      </a:r>
                    </a:p>
                  </a:txBody>
                  <a:tcPr marL="0" marR="102088" marT="51044" marB="51044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0" marR="102088" marT="51044" marB="51044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2D14F58-1482-433D-AC1B-6A22097D8D36}"/>
              </a:ext>
            </a:extLst>
          </p:cNvPr>
          <p:cNvSpPr txBox="1">
            <a:spLocks/>
          </p:cNvSpPr>
          <p:nvPr/>
        </p:nvSpPr>
        <p:spPr>
          <a:xfrm>
            <a:off x="663582" y="1862290"/>
            <a:ext cx="4046932" cy="440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 anchorCtr="0">
            <a:noAutofit/>
          </a:bodyPr>
          <a:lstStyle>
            <a:lvl1pPr marL="0" indent="0" algn="ctr" defTabSz="914265" rtl="0" eaLnBrk="1" latinLnBrk="1" hangingPunct="1">
              <a:spcBef>
                <a:spcPct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id-ID" sz="28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City Resilience Programs</a:t>
            </a:r>
            <a:endParaRPr lang="ru-RU" sz="28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4" name="Graphic 22">
            <a:extLst>
              <a:ext uri="{FF2B5EF4-FFF2-40B4-BE49-F238E27FC236}">
                <a16:creationId xmlns:a16="http://schemas.microsoft.com/office/drawing/2014/main" id="{7E6FE04A-BC2B-48CE-8F3C-8EA82AE04984}"/>
              </a:ext>
            </a:extLst>
          </p:cNvPr>
          <p:cNvSpPr/>
          <p:nvPr/>
        </p:nvSpPr>
        <p:spPr>
          <a:xfrm>
            <a:off x="729064" y="2326366"/>
            <a:ext cx="2129239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7B36DE-DC91-4C8F-87B1-701F1D9FF135}"/>
              </a:ext>
            </a:extLst>
          </p:cNvPr>
          <p:cNvGrpSpPr/>
          <p:nvPr/>
        </p:nvGrpSpPr>
        <p:grpSpPr>
          <a:xfrm>
            <a:off x="7239000" y="209550"/>
            <a:ext cx="1469584" cy="626858"/>
            <a:chOff x="7239000" y="209550"/>
            <a:chExt cx="1469584" cy="62685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BB4C103-DED2-4541-B821-CC71E9095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09550"/>
              <a:ext cx="478984" cy="626858"/>
            </a:xfrm>
            <a:prstGeom prst="rect">
              <a:avLst/>
            </a:prstGeom>
          </p:spPr>
        </p:pic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086DA10E-2899-4038-BC09-7B1EE4814A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260883"/>
              <a:ext cx="863228" cy="347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6658" tIns="23330" rIns="46658" bIns="23330">
              <a:spAutoFit/>
            </a:bodyPr>
            <a:lstStyle/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ea typeface="华文宋体" pitchFamily="-84" charset="-122"/>
                  <a:cs typeface="Arial Unicode MS"/>
                </a:rPr>
                <a:t>City of </a:t>
              </a:r>
            </a:p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ea typeface="华文宋体" pitchFamily="-84" charset="-122"/>
                  <a:cs typeface="Arial Unicode MS"/>
                </a:rPr>
                <a:t>Banda Aceh</a:t>
              </a:r>
              <a:endParaRPr lang="en-US" sz="1050" kern="0" dirty="0">
                <a:ea typeface="Arial Unicode MS" pitchFamily="34" charset="-128"/>
                <a:cs typeface="Arial Unicode MS"/>
              </a:endParaRP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144" y="3939471"/>
            <a:ext cx="957746" cy="9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76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34" y="1885027"/>
            <a:ext cx="2129239" cy="286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663200"/>
              </p:ext>
            </p:extLst>
          </p:nvPr>
        </p:nvGraphicFramePr>
        <p:xfrm>
          <a:off x="4504132" y="1894891"/>
          <a:ext cx="2129239" cy="2365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9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047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Reduce Poverty and Unemployment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02088" marR="102088" marT="51044" marB="51044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189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Poverty card</a:t>
                      </a:r>
                    </a:p>
                    <a:p>
                      <a:pPr marL="169863" marR="0" lvl="1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Identify the poor by name by address</a:t>
                      </a:r>
                      <a:endParaRPr lang="ko-KR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02088" marR="102088" marT="51044" marB="510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340">
                <a:tc>
                  <a:txBody>
                    <a:bodyPr/>
                    <a:lstStyle/>
                    <a:p>
                      <a:pPr marL="171450" indent="-171450" algn="l">
                        <a:buFont typeface="Wingdings" pitchFamily="2" charset="2"/>
                        <a:buChar char="l"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Trainings for youth, unemployment, women and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disability group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02088" marR="102088" marT="51044" marB="510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821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Zakat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as the source of support for the poor</a:t>
                      </a:r>
                      <a:endParaRPr lang="ko-KR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02088" marR="102088" marT="51044" marB="510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B6E0ACF4-70F5-40FB-B1E0-1002283B7E67}"/>
              </a:ext>
            </a:extLst>
          </p:cNvPr>
          <p:cNvGrpSpPr/>
          <p:nvPr/>
        </p:nvGrpSpPr>
        <p:grpSpPr>
          <a:xfrm>
            <a:off x="7239000" y="209550"/>
            <a:ext cx="1469584" cy="626858"/>
            <a:chOff x="7239000" y="209550"/>
            <a:chExt cx="1469584" cy="6268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E99B860-FD74-4602-8EF8-CE88E58B8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09550"/>
              <a:ext cx="478984" cy="626858"/>
            </a:xfrm>
            <a:prstGeom prst="rect">
              <a:avLst/>
            </a:prstGeom>
          </p:spPr>
        </p:pic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526BF2F5-5130-4F66-82C9-43FBD9FFB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260883"/>
              <a:ext cx="863228" cy="3477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46658" tIns="23330" rIns="46658" bIns="23330">
              <a:spAutoFit/>
            </a:bodyPr>
            <a:lstStyle/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City of </a:t>
              </a:r>
            </a:p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Banda Aceh</a:t>
              </a:r>
              <a:endParaRPr lang="en-US" sz="1050" kern="0" dirty="0">
                <a:solidFill>
                  <a:srgbClr val="000000"/>
                </a:solidFill>
                <a:ea typeface="Arial Unicode MS" pitchFamily="34" charset="-128"/>
                <a:cs typeface="Arial Unicode MS"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EC385CC4-94E5-4346-8B9E-A8A04873D565}"/>
              </a:ext>
            </a:extLst>
          </p:cNvPr>
          <p:cNvSpPr txBox="1">
            <a:spLocks/>
          </p:cNvSpPr>
          <p:nvPr/>
        </p:nvSpPr>
        <p:spPr>
          <a:xfrm>
            <a:off x="4419600" y="1176490"/>
            <a:ext cx="4046932" cy="440235"/>
          </a:xfrm>
          <a:prstGeom prst="rect">
            <a:avLst/>
          </a:prstGeom>
        </p:spPr>
        <p:txBody>
          <a:bodyPr lIns="68580" tIns="34290" rIns="68580" bIns="34290" anchor="ctr" anchorCtr="0">
            <a:noAutofit/>
          </a:bodyPr>
          <a:lstStyle>
            <a:lvl1pPr marL="0" indent="0" algn="ctr" defTabSz="914265" rtl="0" eaLnBrk="1" latinLnBrk="1" hangingPunct="1">
              <a:spcBef>
                <a:spcPct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Economic Programs</a:t>
            </a:r>
            <a:endParaRPr lang="ru-RU" sz="2800" spc="-15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" name="Graphic 22">
            <a:extLst>
              <a:ext uri="{FF2B5EF4-FFF2-40B4-BE49-F238E27FC236}">
                <a16:creationId xmlns:a16="http://schemas.microsoft.com/office/drawing/2014/main" id="{EBBAA38D-626A-49F8-B06D-55765341D614}"/>
              </a:ext>
            </a:extLst>
          </p:cNvPr>
          <p:cNvSpPr/>
          <p:nvPr/>
        </p:nvSpPr>
        <p:spPr>
          <a:xfrm>
            <a:off x="4485082" y="1640566"/>
            <a:ext cx="1554480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C879DC44-C60E-483C-9684-1699D26A21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337323"/>
              </p:ext>
            </p:extLst>
          </p:nvPr>
        </p:nvGraphicFramePr>
        <p:xfrm>
          <a:off x="383404" y="2713052"/>
          <a:ext cx="3298384" cy="18912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98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Improve Education Quality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02088" marR="102088" marT="51044" marB="51044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678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76% of schools in Banda Aceh have reach National Standard (SNP)</a:t>
                      </a:r>
                      <a:endParaRPr lang="ko-KR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02088" marR="102088" marT="51044" marB="510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970">
                <a:tc>
                  <a:txBody>
                    <a:bodyPr/>
                    <a:lstStyle/>
                    <a:p>
                      <a:pPr marL="171450" indent="-171450" algn="l">
                        <a:buFont typeface="Wingdings" pitchFamily="2" charset="2"/>
                        <a:buChar char="l"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Inclusive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School</a:t>
                      </a:r>
                    </a:p>
                    <a:p>
                      <a:pPr marL="403225" lvl="1" indent="-233363" algn="l">
                        <a:buFont typeface="Wingdings" pitchFamily="2" charset="2"/>
                        <a:buChar char="§"/>
                      </a:pP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6 kindergarten</a:t>
                      </a:r>
                    </a:p>
                    <a:p>
                      <a:pPr marL="403225" lvl="1" indent="-233363" algn="l">
                        <a:buFont typeface="Wingdings" pitchFamily="2" charset="2"/>
                        <a:buChar char="§"/>
                      </a:pP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20 elementary schools</a:t>
                      </a:r>
                    </a:p>
                    <a:p>
                      <a:pPr marL="403225" lvl="1" indent="-233363" algn="l">
                        <a:buFont typeface="Wingdings" pitchFamily="2" charset="2"/>
                        <a:buChar char="§"/>
                      </a:pP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9 junior school</a:t>
                      </a:r>
                    </a:p>
                    <a:p>
                      <a:pPr marL="403225" lvl="1" indent="-233363" algn="l">
                        <a:buFont typeface="Wingdings" pitchFamily="2" charset="2"/>
                        <a:buChar char="§"/>
                      </a:pP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15 school for student with disabilities</a:t>
                      </a:r>
                    </a:p>
                    <a:p>
                      <a:pPr marL="403225" lvl="1" indent="-233363" algn="l">
                        <a:buFont typeface="Wingdings" pitchFamily="2" charset="2"/>
                        <a:buChar char="§"/>
                      </a:pP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128 certified teacher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02088" marR="102088" marT="51044" marB="510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7A118B1B-C795-4B51-84F0-48B562473A29}"/>
              </a:ext>
            </a:extLst>
          </p:cNvPr>
          <p:cNvGrpSpPr/>
          <p:nvPr/>
        </p:nvGrpSpPr>
        <p:grpSpPr>
          <a:xfrm>
            <a:off x="383404" y="456906"/>
            <a:ext cx="3731396" cy="1385158"/>
            <a:chOff x="4810712" y="704543"/>
            <a:chExt cx="3952288" cy="146715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4DEE500-E2A7-4580-BE15-2593AEB103DB}"/>
                </a:ext>
              </a:extLst>
            </p:cNvPr>
            <p:cNvSpPr/>
            <p:nvPr/>
          </p:nvSpPr>
          <p:spPr>
            <a:xfrm>
              <a:off x="4810712" y="704543"/>
              <a:ext cx="3952288" cy="1467157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F89E82A-13D5-4160-96A2-CF7B64C78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816774"/>
              <a:ext cx="2068118" cy="127736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BA70654-3D74-4045-B5C4-394BE5420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4883" y="834503"/>
              <a:ext cx="1988491" cy="1259639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DC9192B2-A57E-4575-9BD4-5A10E0DE5EB0}"/>
              </a:ext>
            </a:extLst>
          </p:cNvPr>
          <p:cNvSpPr txBox="1">
            <a:spLocks/>
          </p:cNvSpPr>
          <p:nvPr/>
        </p:nvSpPr>
        <p:spPr>
          <a:xfrm>
            <a:off x="317922" y="2012622"/>
            <a:ext cx="3796878" cy="440235"/>
          </a:xfrm>
          <a:prstGeom prst="rect">
            <a:avLst/>
          </a:prstGeom>
        </p:spPr>
        <p:txBody>
          <a:bodyPr lIns="68580" tIns="34290" rIns="68580" bIns="34290" anchor="ctr" anchorCtr="0">
            <a:noAutofit/>
          </a:bodyPr>
          <a:lstStyle>
            <a:lvl1pPr marL="0" indent="0" algn="ctr" defTabSz="914265" rtl="0" eaLnBrk="1" latinLnBrk="1" hangingPunct="1">
              <a:spcBef>
                <a:spcPct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Education Programs</a:t>
            </a:r>
            <a:endParaRPr lang="ru-RU" sz="2800" spc="-15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" name="Graphic 22">
            <a:extLst>
              <a:ext uri="{FF2B5EF4-FFF2-40B4-BE49-F238E27FC236}">
                <a16:creationId xmlns:a16="http://schemas.microsoft.com/office/drawing/2014/main" id="{26EBECA9-6315-4207-A306-CADBFF0F5401}"/>
              </a:ext>
            </a:extLst>
          </p:cNvPr>
          <p:cNvSpPr/>
          <p:nvPr/>
        </p:nvSpPr>
        <p:spPr>
          <a:xfrm>
            <a:off x="383404" y="2476698"/>
            <a:ext cx="1554480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78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182111"/>
              </p:ext>
            </p:extLst>
          </p:nvPr>
        </p:nvGraphicFramePr>
        <p:xfrm>
          <a:off x="4809108" y="1475370"/>
          <a:ext cx="3899476" cy="1760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99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2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Inclusive City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02088" marR="102088" marT="51044" marB="51044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620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Education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and trainings</a:t>
                      </a:r>
                      <a:endParaRPr lang="ko-KR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02088" marR="102088" marT="51044" marB="510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620">
                <a:tc>
                  <a:txBody>
                    <a:bodyPr/>
                    <a:lstStyle/>
                    <a:p>
                      <a:pPr marL="171450" indent="-171450" algn="l">
                        <a:buFont typeface="Wingdings" pitchFamily="2" charset="2"/>
                        <a:buChar char="l"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Partnership with NGOs</a:t>
                      </a:r>
                    </a:p>
                  </a:txBody>
                  <a:tcPr marL="102088" marR="102088" marT="51044" marB="510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620">
                <a:tc>
                  <a:txBody>
                    <a:bodyPr/>
                    <a:lstStyle/>
                    <a:p>
                      <a:pPr marL="171450" indent="-171450" algn="l">
                        <a:buFont typeface="Wingdings" pitchFamily="2" charset="2"/>
                        <a:buChar char="l"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Economic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and daily needs support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02088" marR="102088" marT="51044" marB="510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969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Involvement in planning and development processes</a:t>
                      </a:r>
                      <a:endParaRPr lang="id-ID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endParaRPr lang="id-ID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Health services</a:t>
                      </a:r>
                      <a:endParaRPr lang="ko-KR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02088" marR="102088" marT="51044" marB="510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891" y="3323220"/>
            <a:ext cx="2388009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923" y="3407647"/>
            <a:ext cx="2241258" cy="14242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2" y="3106003"/>
            <a:ext cx="2241258" cy="144694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41" y="298730"/>
            <a:ext cx="2380568" cy="298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355766"/>
              </p:ext>
            </p:extLst>
          </p:nvPr>
        </p:nvGraphicFramePr>
        <p:xfrm>
          <a:off x="382995" y="3513628"/>
          <a:ext cx="4112805" cy="1267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Quality Health Services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02088" marR="102088" marT="51044" marB="51044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83">
                <a:tc>
                  <a:txBody>
                    <a:bodyPr/>
                    <a:lstStyle/>
                    <a:p>
                      <a:pPr marL="171450" indent="-171450" algn="l">
                        <a:buFont typeface="Wingdings" pitchFamily="2" charset="2"/>
                        <a:buChar char="l"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Free health facility</a:t>
                      </a:r>
                    </a:p>
                    <a:p>
                      <a:pPr marL="342900" lvl="1" indent="-171450" algn="l">
                        <a:buFont typeface="Wingdings" pitchFamily="2" charset="2"/>
                        <a:buChar char="§"/>
                        <a:tabLst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JKA Program (Aceh Health </a:t>
                      </a:r>
                      <a:r>
                        <a:rPr lang="en-US" altLang="ko-KR" sz="11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Insurance Program)</a:t>
                      </a:r>
                      <a:endParaRPr lang="en-US" altLang="ko-KR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02088" marR="102088" marT="51044" marB="510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811">
                <a:tc>
                  <a:txBody>
                    <a:bodyPr/>
                    <a:lstStyle/>
                    <a:p>
                      <a:pPr marL="171450" indent="-171450" algn="l">
                        <a:buFont typeface="Wingdings" pitchFamily="2" charset="2"/>
                        <a:buChar char="l"/>
                      </a:pP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Health facility with ISO standard</a:t>
                      </a:r>
                    </a:p>
                  </a:txBody>
                  <a:tcPr marL="102088" marR="102088" marT="51044" marB="510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104041" y="2979063"/>
            <a:ext cx="2391759" cy="43088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alibri" panose="020F0502020204030204" pitchFamily="34" charset="0"/>
              </a:rPr>
              <a:t>Non Smoking Area 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Calibri" panose="020F0502020204030204" pitchFamily="34" charset="0"/>
              </a:rPr>
              <a:t>Regional Regulation No 5 Year 2016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74665A-E204-4712-8F8D-478358BCD2F0}"/>
              </a:ext>
            </a:extLst>
          </p:cNvPr>
          <p:cNvGrpSpPr/>
          <p:nvPr/>
        </p:nvGrpSpPr>
        <p:grpSpPr>
          <a:xfrm>
            <a:off x="7239000" y="209550"/>
            <a:ext cx="1469584" cy="626858"/>
            <a:chOff x="7239000" y="209550"/>
            <a:chExt cx="1469584" cy="62685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F2F720-C90C-48D5-AFCC-F881F1DD8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09550"/>
              <a:ext cx="478984" cy="626858"/>
            </a:xfrm>
            <a:prstGeom prst="rect">
              <a:avLst/>
            </a:prstGeom>
          </p:spPr>
        </p:pic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873B5D38-F322-4AD0-8230-D12F61047C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260883"/>
              <a:ext cx="863228" cy="3477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46658" tIns="23330" rIns="46658" bIns="23330">
              <a:spAutoFit/>
            </a:bodyPr>
            <a:lstStyle/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City of </a:t>
              </a:r>
            </a:p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Banda Aceh</a:t>
              </a:r>
              <a:endParaRPr lang="en-US" sz="1050" kern="0" dirty="0">
                <a:solidFill>
                  <a:srgbClr val="000000"/>
                </a:solidFill>
                <a:ea typeface="Arial Unicode MS" pitchFamily="34" charset="-128"/>
                <a:cs typeface="Arial Unicode MS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0F69207B-54B6-47F2-A51A-8E5F179A6F82}"/>
              </a:ext>
            </a:extLst>
          </p:cNvPr>
          <p:cNvSpPr txBox="1">
            <a:spLocks/>
          </p:cNvSpPr>
          <p:nvPr/>
        </p:nvSpPr>
        <p:spPr>
          <a:xfrm>
            <a:off x="315196" y="2345218"/>
            <a:ext cx="1619962" cy="795507"/>
          </a:xfrm>
          <a:prstGeom prst="rect">
            <a:avLst/>
          </a:prstGeom>
        </p:spPr>
        <p:txBody>
          <a:bodyPr lIns="68580" tIns="34290" rIns="68580" bIns="34290" anchor="ctr" anchorCtr="0">
            <a:noAutofit/>
          </a:bodyPr>
          <a:lstStyle>
            <a:lvl1pPr marL="0" indent="0" algn="ctr" defTabSz="914265" rtl="0" eaLnBrk="1" latinLnBrk="1" hangingPunct="1">
              <a:spcBef>
                <a:spcPct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Health</a:t>
            </a:r>
          </a:p>
          <a:p>
            <a:pPr algn="l">
              <a:lnSpc>
                <a:spcPts val="2600"/>
              </a:lnSpc>
            </a:pPr>
            <a: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Services</a:t>
            </a:r>
            <a:endParaRPr lang="ru-RU" sz="2800" spc="-15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Graphic 22">
            <a:extLst>
              <a:ext uri="{FF2B5EF4-FFF2-40B4-BE49-F238E27FC236}">
                <a16:creationId xmlns:a16="http://schemas.microsoft.com/office/drawing/2014/main" id="{71195CCA-FCD9-4717-A6C2-2581896DE57F}"/>
              </a:ext>
            </a:extLst>
          </p:cNvPr>
          <p:cNvSpPr/>
          <p:nvPr/>
        </p:nvSpPr>
        <p:spPr>
          <a:xfrm>
            <a:off x="380678" y="3164566"/>
            <a:ext cx="1554480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19DEEA1-1595-4118-98BD-06503E324B05}"/>
              </a:ext>
            </a:extLst>
          </p:cNvPr>
          <p:cNvSpPr txBox="1">
            <a:spLocks/>
          </p:cNvSpPr>
          <p:nvPr/>
        </p:nvSpPr>
        <p:spPr>
          <a:xfrm>
            <a:off x="4724400" y="819150"/>
            <a:ext cx="3796878" cy="440235"/>
          </a:xfrm>
          <a:prstGeom prst="rect">
            <a:avLst/>
          </a:prstGeom>
        </p:spPr>
        <p:txBody>
          <a:bodyPr lIns="68580" tIns="34290" rIns="68580" bIns="34290" anchor="ctr" anchorCtr="0">
            <a:noAutofit/>
          </a:bodyPr>
          <a:lstStyle>
            <a:lvl1pPr marL="0" indent="0" algn="ctr" defTabSz="914265" rtl="0" eaLnBrk="1" latinLnBrk="1" hangingPunct="1">
              <a:spcBef>
                <a:spcPct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id-ID" sz="24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Programs For Disability Group</a:t>
            </a:r>
            <a:endParaRPr lang="ru-RU" sz="2400" spc="-15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Graphic 22">
            <a:extLst>
              <a:ext uri="{FF2B5EF4-FFF2-40B4-BE49-F238E27FC236}">
                <a16:creationId xmlns:a16="http://schemas.microsoft.com/office/drawing/2014/main" id="{1841EC47-D246-4679-A31D-15299CA7EF4F}"/>
              </a:ext>
            </a:extLst>
          </p:cNvPr>
          <p:cNvSpPr/>
          <p:nvPr/>
        </p:nvSpPr>
        <p:spPr>
          <a:xfrm>
            <a:off x="4789882" y="1283226"/>
            <a:ext cx="1554480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9ECA2E73-A91E-4ED8-8198-A4EF89631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191" y="3028950"/>
            <a:ext cx="2388009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094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60" y="1039076"/>
            <a:ext cx="2109303" cy="15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882664"/>
              </p:ext>
            </p:extLst>
          </p:nvPr>
        </p:nvGraphicFramePr>
        <p:xfrm>
          <a:off x="4408882" y="2080721"/>
          <a:ext cx="2475781" cy="20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5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4290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Open Data</a:t>
                      </a: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02088" marR="102088" marT="51044" marB="51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290">
                <a:tc>
                  <a:txBody>
                    <a:bodyPr/>
                    <a:lstStyle/>
                    <a:p>
                      <a:pPr marL="171450" indent="-171450" algn="l">
                        <a:buFont typeface="Wingdings" pitchFamily="2" charset="2"/>
                        <a:buChar char="l"/>
                      </a:pPr>
                      <a:r>
                        <a:rPr lang="en-US" altLang="ko-KR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122 applications</a:t>
                      </a:r>
                    </a:p>
                  </a:txBody>
                  <a:tcPr marL="102088" marR="102088" marT="51044" marB="51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004">
                <a:tc>
                  <a:txBody>
                    <a:bodyPr/>
                    <a:lstStyle/>
                    <a:p>
                      <a:pPr marL="171450" indent="-171450" algn="l">
                        <a:buFont typeface="Wingdings" pitchFamily="2" charset="2"/>
                        <a:buChar char="l"/>
                      </a:pPr>
                      <a:r>
                        <a:rPr lang="en-US" altLang="ko-KR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DILO (Digital Innovative Lounge)</a:t>
                      </a:r>
                      <a:r>
                        <a:rPr lang="id-ID" altLang="ko-KR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t</a:t>
                      </a:r>
                      <a:r>
                        <a:rPr lang="en-US" altLang="ko-KR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o accommodate entrepreneur creativities</a:t>
                      </a:r>
                    </a:p>
                  </a:txBody>
                  <a:tcPr marL="102088" marR="102088" marT="51044" marB="51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5004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E-</a:t>
                      </a:r>
                      <a:r>
                        <a:rPr lang="en-US" altLang="ko-KR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Perfomance</a:t>
                      </a:r>
                      <a:r>
                        <a:rPr lang="en-US" altLang="ko-KR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(E-</a:t>
                      </a:r>
                      <a:r>
                        <a:rPr lang="en-US" altLang="ko-KR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Kinerja</a:t>
                      </a:r>
                      <a:r>
                        <a:rPr lang="en-US" altLang="ko-KR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Online Permits system</a:t>
                      </a: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Free </a:t>
                      </a:r>
                      <a:r>
                        <a:rPr lang="en-US" altLang="ko-KR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Wifi</a:t>
                      </a:r>
                      <a:r>
                        <a:rPr lang="en-US" altLang="ko-KR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(</a:t>
                      </a:r>
                      <a:r>
                        <a:rPr lang="id-ID" altLang="ko-KR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I</a:t>
                      </a:r>
                      <a:r>
                        <a:rPr lang="en-US" altLang="ko-KR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n public space)</a:t>
                      </a:r>
                      <a:endParaRPr lang="ko-KR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02088" marR="102088" marT="51044" marB="51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641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102088" marR="102088" marT="51044" marB="510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AFDB4B02-F39D-4AB9-B34D-88D8A96D9C06}"/>
              </a:ext>
            </a:extLst>
          </p:cNvPr>
          <p:cNvGrpSpPr/>
          <p:nvPr/>
        </p:nvGrpSpPr>
        <p:grpSpPr>
          <a:xfrm>
            <a:off x="457200" y="1157408"/>
            <a:ext cx="3646635" cy="3690816"/>
            <a:chOff x="516681" y="1155184"/>
            <a:chExt cx="4132541" cy="41826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1772" y="1243194"/>
              <a:ext cx="2824591" cy="16344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34" b="4167"/>
            <a:stretch/>
          </p:blipFill>
          <p:spPr>
            <a:xfrm>
              <a:off x="1768864" y="2819024"/>
              <a:ext cx="2880358" cy="149503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719985">
              <a:off x="3329525" y="1811927"/>
              <a:ext cx="865902" cy="150671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/>
            <a:srcRect l="727" t="6429" b="9999"/>
            <a:stretch/>
          </p:blipFill>
          <p:spPr>
            <a:xfrm>
              <a:off x="1753623" y="4368902"/>
              <a:ext cx="2895599" cy="9688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02492" y="3818754"/>
              <a:ext cx="518159" cy="49911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326355" y="1155184"/>
              <a:ext cx="2309536" cy="296469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alibri" panose="020F0502020204030204" pitchFamily="34" charset="0"/>
                </a:rPr>
                <a:t>CCTV MONITORING SYSTEM</a:t>
              </a:r>
              <a:endParaRPr lang="id-ID" sz="11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71646" y="2145269"/>
              <a:ext cx="1164245" cy="47086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Calibri" panose="020F0502020204030204" pitchFamily="34" charset="0"/>
                </a:rPr>
                <a:t>GPS TRACKING SYSTEM</a:t>
              </a:r>
              <a:endParaRPr lang="id-ID" sz="105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01772" y="2848871"/>
              <a:ext cx="1407271" cy="253916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Calibri" panose="020F0502020204030204" pitchFamily="34" charset="0"/>
                </a:rPr>
                <a:t>INCLUSIVE ACCESS</a:t>
              </a:r>
              <a:endParaRPr lang="id-ID" sz="105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6682" y="4365093"/>
              <a:ext cx="1746015" cy="941726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4 </a:t>
              </a:r>
              <a:r>
                <a:rPr lang="id-ID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  <a:r>
                <a:rPr lang="en-US" sz="1200" b="1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orridors</a:t>
              </a:r>
              <a:endParaRPr lang="en-US" sz="12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id-ID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C</a:t>
              </a:r>
              <a:r>
                <a:rPr lang="en-US" sz="1200" b="1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urrently</a:t>
              </a:r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 40 </a:t>
              </a:r>
              <a:r>
                <a:rPr lang="id-ID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/>
              </a:r>
              <a:br>
                <a:rPr lang="id-ID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units of 90 busses planned</a:t>
              </a:r>
              <a:endParaRPr lang="id-ID" sz="12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6681" y="1174102"/>
              <a:ext cx="1404582" cy="592938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&gt;60% carbon emission</a:t>
              </a:r>
              <a:endParaRPr lang="id-ID" sz="14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6682" y="1782982"/>
              <a:ext cx="1404582" cy="837089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4 of 5 population has personal vehicle</a:t>
              </a:r>
              <a:endParaRPr lang="id-ID" sz="14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6682" y="2674047"/>
              <a:ext cx="1252182" cy="592938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77% trip by</a:t>
              </a:r>
              <a:r>
                <a:rPr lang="id-ID" sz="1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/>
              </a:r>
              <a:br>
                <a:rPr lang="id-ID" sz="1400" b="1" dirty="0">
                  <a:solidFill>
                    <a:schemeClr val="bg1"/>
                  </a:solidFill>
                  <a:latin typeface="Calibri" panose="020F0502020204030204" pitchFamily="34" charset="0"/>
                </a:rPr>
              </a:br>
              <a:r>
                <a:rPr lang="en-US" sz="1400" b="1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motorcylce</a:t>
              </a:r>
              <a:endParaRPr lang="id-ID" sz="14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1877" y="3349667"/>
              <a:ext cx="1252182" cy="592938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11% trip by </a:t>
              </a:r>
              <a:r>
                <a:rPr lang="id-ID" sz="1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/>
              </a:r>
              <a:br>
                <a:rPr lang="id-ID" sz="1400" b="1" dirty="0">
                  <a:solidFill>
                    <a:schemeClr val="bg1"/>
                  </a:solidFill>
                  <a:latin typeface="Calibri" panose="020F0502020204030204" pitchFamily="34" charset="0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personal car</a:t>
              </a:r>
              <a:endParaRPr lang="id-ID" sz="14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E4A8275-5B83-4152-99F8-D3E25BEFBA48}"/>
              </a:ext>
            </a:extLst>
          </p:cNvPr>
          <p:cNvSpPr txBox="1">
            <a:spLocks/>
          </p:cNvSpPr>
          <p:nvPr/>
        </p:nvSpPr>
        <p:spPr>
          <a:xfrm>
            <a:off x="381000" y="295275"/>
            <a:ext cx="4046932" cy="626858"/>
          </a:xfrm>
          <a:prstGeom prst="rect">
            <a:avLst/>
          </a:prstGeom>
        </p:spPr>
        <p:txBody>
          <a:bodyPr lIns="68580" tIns="34290" rIns="68580" bIns="34290" anchor="ctr" anchorCtr="0">
            <a:noAutofit/>
          </a:bodyPr>
          <a:lstStyle>
            <a:lvl1pPr marL="0" indent="0" algn="ctr" defTabSz="914265" rtl="0" eaLnBrk="1" latinLnBrk="1" hangingPunct="1">
              <a:spcBef>
                <a:spcPct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Smart Transportation</a:t>
            </a:r>
          </a:p>
          <a:p>
            <a:pPr algn="l">
              <a:lnSpc>
                <a:spcPts val="2600"/>
              </a:lnSpc>
            </a:pPr>
            <a: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BRT Transkutaraja</a:t>
            </a:r>
            <a:endParaRPr lang="ru-RU" sz="2800" spc="-15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" name="Graphic 22">
            <a:extLst>
              <a:ext uri="{FF2B5EF4-FFF2-40B4-BE49-F238E27FC236}">
                <a16:creationId xmlns:a16="http://schemas.microsoft.com/office/drawing/2014/main" id="{46CBC688-8A0C-4906-AF41-E61C20101D2E}"/>
              </a:ext>
            </a:extLst>
          </p:cNvPr>
          <p:cNvSpPr/>
          <p:nvPr/>
        </p:nvSpPr>
        <p:spPr>
          <a:xfrm>
            <a:off x="446482" y="954766"/>
            <a:ext cx="2129239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478C83A-65D4-4FB1-BDE1-9BD5F496EBEA}"/>
              </a:ext>
            </a:extLst>
          </p:cNvPr>
          <p:cNvGrpSpPr/>
          <p:nvPr/>
        </p:nvGrpSpPr>
        <p:grpSpPr>
          <a:xfrm>
            <a:off x="7239000" y="209550"/>
            <a:ext cx="1469584" cy="626858"/>
            <a:chOff x="7239000" y="209550"/>
            <a:chExt cx="1469584" cy="62685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CA0D51B-7765-4F50-A73A-2A6D23339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09550"/>
              <a:ext cx="478984" cy="626858"/>
            </a:xfrm>
            <a:prstGeom prst="rect">
              <a:avLst/>
            </a:prstGeom>
          </p:spPr>
        </p:pic>
        <p:sp>
          <p:nvSpPr>
            <p:cNvPr id="29" name="TextBox 3">
              <a:extLst>
                <a:ext uri="{FF2B5EF4-FFF2-40B4-BE49-F238E27FC236}">
                  <a16:creationId xmlns:a16="http://schemas.microsoft.com/office/drawing/2014/main" id="{8E3C9767-BFBA-4695-B04E-A8B316B18E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260883"/>
              <a:ext cx="863228" cy="3477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46658" tIns="23330" rIns="46658" bIns="23330">
              <a:spAutoFit/>
            </a:bodyPr>
            <a:lstStyle/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City of </a:t>
              </a:r>
            </a:p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Banda Aceh</a:t>
              </a:r>
              <a:endParaRPr lang="en-US" sz="1050" kern="0" dirty="0">
                <a:solidFill>
                  <a:srgbClr val="000000"/>
                </a:solidFill>
                <a:ea typeface="Arial Unicode MS" pitchFamily="34" charset="-128"/>
                <a:cs typeface="Arial Unicode MS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35551C6-D710-4684-9F29-00453FD2775A}"/>
              </a:ext>
            </a:extLst>
          </p:cNvPr>
          <p:cNvSpPr txBox="1">
            <a:spLocks/>
          </p:cNvSpPr>
          <p:nvPr/>
        </p:nvSpPr>
        <p:spPr>
          <a:xfrm>
            <a:off x="4343400" y="1152775"/>
            <a:ext cx="4046932" cy="626858"/>
          </a:xfrm>
          <a:prstGeom prst="rect">
            <a:avLst/>
          </a:prstGeom>
        </p:spPr>
        <p:txBody>
          <a:bodyPr lIns="68580" tIns="34290" rIns="68580" bIns="34290" anchor="ctr" anchorCtr="0">
            <a:noAutofit/>
          </a:bodyPr>
          <a:lstStyle>
            <a:lvl1pPr marL="0" indent="0" algn="ctr" defTabSz="914265" rtl="0" eaLnBrk="1" latinLnBrk="1" hangingPunct="1">
              <a:spcBef>
                <a:spcPct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Information &amp; </a:t>
            </a:r>
          </a:p>
          <a:p>
            <a:pPr algn="l">
              <a:lnSpc>
                <a:spcPts val="2600"/>
              </a:lnSpc>
            </a:pPr>
            <a: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Technology</a:t>
            </a:r>
            <a:endParaRPr lang="ru-RU" sz="2800" spc="-15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3" name="Graphic 22">
            <a:extLst>
              <a:ext uri="{FF2B5EF4-FFF2-40B4-BE49-F238E27FC236}">
                <a16:creationId xmlns:a16="http://schemas.microsoft.com/office/drawing/2014/main" id="{3ADC07FB-53B3-424F-8692-39B95A161865}"/>
              </a:ext>
            </a:extLst>
          </p:cNvPr>
          <p:cNvSpPr/>
          <p:nvPr/>
        </p:nvSpPr>
        <p:spPr>
          <a:xfrm>
            <a:off x="4410075" y="1869166"/>
            <a:ext cx="2129239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30" y="1164816"/>
            <a:ext cx="1919726" cy="12807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04A01F4-B13A-41BC-878A-031C1DF9C7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214" y="3140745"/>
            <a:ext cx="2667395" cy="201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3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F9D2FA-633C-4513-92C7-F9DBA0FAA4A7}"/>
              </a:ext>
            </a:extLst>
          </p:cNvPr>
          <p:cNvSpPr txBox="1">
            <a:spLocks/>
          </p:cNvSpPr>
          <p:nvPr/>
        </p:nvSpPr>
        <p:spPr>
          <a:xfrm>
            <a:off x="2286000" y="895350"/>
            <a:ext cx="4046932" cy="440235"/>
          </a:xfrm>
          <a:prstGeom prst="rect">
            <a:avLst/>
          </a:prstGeom>
        </p:spPr>
        <p:txBody>
          <a:bodyPr lIns="68580" tIns="34290" rIns="68580" bIns="34290" anchor="ctr" anchorCtr="0">
            <a:noAutofit/>
          </a:bodyPr>
          <a:lstStyle>
            <a:lvl1pPr marL="0" indent="0" algn="ctr" defTabSz="914265" rtl="0" eaLnBrk="1" latinLnBrk="1" hangingPunct="1">
              <a:spcBef>
                <a:spcPct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Challenge To Achieve SDG</a:t>
            </a:r>
            <a:endParaRPr lang="ru-RU" sz="2800" spc="-15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Graphic 22">
            <a:extLst>
              <a:ext uri="{FF2B5EF4-FFF2-40B4-BE49-F238E27FC236}">
                <a16:creationId xmlns:a16="http://schemas.microsoft.com/office/drawing/2014/main" id="{68759C60-740A-4959-901C-ADA43B82A996}"/>
              </a:ext>
            </a:extLst>
          </p:cNvPr>
          <p:cNvSpPr/>
          <p:nvPr/>
        </p:nvSpPr>
        <p:spPr>
          <a:xfrm>
            <a:off x="2351482" y="1359426"/>
            <a:ext cx="2129239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791AF-D2F3-4933-AFD2-2D9F8544D1D9}"/>
              </a:ext>
            </a:extLst>
          </p:cNvPr>
          <p:cNvGrpSpPr/>
          <p:nvPr/>
        </p:nvGrpSpPr>
        <p:grpSpPr>
          <a:xfrm>
            <a:off x="7239000" y="209550"/>
            <a:ext cx="1469584" cy="626858"/>
            <a:chOff x="7239000" y="209550"/>
            <a:chExt cx="1469584" cy="6268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F9FEDA-5BEE-407A-82C0-CC3B8C81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09550"/>
              <a:ext cx="478984" cy="626858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B99604CF-F32B-470A-89BC-673D48BA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260883"/>
              <a:ext cx="863228" cy="3477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46658" tIns="23330" rIns="46658" bIns="23330">
              <a:spAutoFit/>
            </a:bodyPr>
            <a:lstStyle/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City of </a:t>
              </a:r>
            </a:p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Banda Aceh</a:t>
              </a:r>
              <a:endParaRPr lang="en-US" sz="1050" kern="0" dirty="0">
                <a:solidFill>
                  <a:srgbClr val="000000"/>
                </a:solidFill>
                <a:ea typeface="Arial Unicode MS" pitchFamily="34" charset="-128"/>
                <a:cs typeface="Arial Unicode M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B2910A8-038C-4D7D-B437-78A1F43680A8}"/>
              </a:ext>
            </a:extLst>
          </p:cNvPr>
          <p:cNvSpPr txBox="1"/>
          <p:nvPr/>
        </p:nvSpPr>
        <p:spPr>
          <a:xfrm>
            <a:off x="2209800" y="1659766"/>
            <a:ext cx="3728357" cy="2031325"/>
          </a:xfrm>
          <a:prstGeom prst="rect">
            <a:avLst/>
          </a:prstGeom>
          <a:noFill/>
          <a:effectLst/>
        </p:spPr>
        <p:txBody>
          <a:bodyPr wrap="square" numCol="1" rtlCol="0">
            <a:spAutoFit/>
          </a:bodyPr>
          <a:lstStyle/>
          <a:p>
            <a:pPr marL="571500" indent="-398463">
              <a:buClr>
                <a:srgbClr val="FFC000"/>
              </a:buClr>
              <a:buSzPct val="70000"/>
              <a:buFont typeface="Webdings" panose="05030102010509060703" pitchFamily="18" charset="2"/>
              <a:buChar char="n"/>
            </a:pPr>
            <a:r>
              <a:rPr lang="en-US" b="1" dirty="0"/>
              <a:t>IT for SDG</a:t>
            </a:r>
          </a:p>
          <a:p>
            <a:pPr marL="571500" indent="-398463">
              <a:buClr>
                <a:srgbClr val="FFC000"/>
              </a:buClr>
              <a:buSzPct val="70000"/>
              <a:buFont typeface="Webdings" panose="05030102010509060703" pitchFamily="18" charset="2"/>
              <a:buChar char="n"/>
            </a:pPr>
            <a:r>
              <a:rPr lang="en-US" b="1" dirty="0"/>
              <a:t>Multi stakeholder approach</a:t>
            </a:r>
          </a:p>
          <a:p>
            <a:pPr marL="571500" indent="-398463">
              <a:buClr>
                <a:srgbClr val="FFC000"/>
              </a:buClr>
              <a:buSzPct val="70000"/>
              <a:buFont typeface="Webdings" panose="05030102010509060703" pitchFamily="18" charset="2"/>
              <a:buChar char="n"/>
            </a:pPr>
            <a:r>
              <a:rPr lang="en-US" b="1" dirty="0"/>
              <a:t>Coordination and planning integration</a:t>
            </a:r>
          </a:p>
          <a:p>
            <a:pPr marL="571500" indent="-398463">
              <a:buClr>
                <a:srgbClr val="FFC000"/>
              </a:buClr>
              <a:buSzPct val="70000"/>
              <a:buFont typeface="Webdings" panose="05030102010509060703" pitchFamily="18" charset="2"/>
              <a:buChar char="n"/>
            </a:pPr>
            <a:r>
              <a:rPr lang="en-US" b="1" dirty="0"/>
              <a:t>Alternative financing</a:t>
            </a:r>
          </a:p>
          <a:p>
            <a:pPr marL="571500" indent="-398463">
              <a:buClr>
                <a:srgbClr val="FFC000"/>
              </a:buClr>
              <a:buSzPct val="70000"/>
              <a:buFont typeface="Webdings" panose="05030102010509060703" pitchFamily="18" charset="2"/>
              <a:buChar char="n"/>
            </a:pPr>
            <a:r>
              <a:rPr lang="en-US" b="1" dirty="0"/>
              <a:t>Capacity building</a:t>
            </a:r>
          </a:p>
          <a:p>
            <a:pPr marL="571500" indent="-398463">
              <a:buClr>
                <a:srgbClr val="FFC000"/>
              </a:buClr>
              <a:buSzPct val="70000"/>
              <a:buFont typeface="Webdings" panose="05030102010509060703" pitchFamily="18" charset="2"/>
              <a:buChar char="n"/>
            </a:pPr>
            <a:r>
              <a:rPr lang="en-US" b="1" dirty="0"/>
              <a:t>Award system</a:t>
            </a:r>
            <a:endParaRPr lang="id-ID" sz="1600" b="1" dirty="0"/>
          </a:p>
        </p:txBody>
      </p:sp>
    </p:spTree>
    <p:extLst>
      <p:ext uri="{BB962C8B-B14F-4D97-AF65-F5344CB8AC3E}">
        <p14:creationId xmlns:p14="http://schemas.microsoft.com/office/powerpoint/2010/main" val="2360753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914404"/>
            <a:ext cx="6172200" cy="3680222"/>
          </a:xfrm>
        </p:spPr>
        <p:txBody>
          <a:bodyPr/>
          <a:lstStyle/>
          <a:p>
            <a:pPr marL="0" indent="0" algn="ctr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198827"/>
              </p:ext>
            </p:extLst>
          </p:nvPr>
        </p:nvGraphicFramePr>
        <p:xfrm>
          <a:off x="468091" y="1022671"/>
          <a:ext cx="8240492" cy="368023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589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7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56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8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7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0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3667"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 Development Indicator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2004 </a:t>
                      </a:r>
                    </a:p>
                    <a:p>
                      <a:pPr algn="ctr"/>
                      <a:r>
                        <a:rPr lang="en-US" sz="1100" dirty="0"/>
                        <a:t>(Banda Aceh </a:t>
                      </a:r>
                    </a:p>
                    <a:p>
                      <a:pPr algn="ctr"/>
                      <a:r>
                        <a:rPr lang="en-US" sz="1100" dirty="0"/>
                        <a:t>Before </a:t>
                      </a:r>
                      <a:r>
                        <a:rPr lang="id-ID" sz="1100" dirty="0"/>
                        <a:t/>
                      </a:r>
                      <a:br>
                        <a:rPr lang="id-ID" sz="1100" dirty="0"/>
                      </a:br>
                      <a:r>
                        <a:rPr lang="en-US" sz="1100" dirty="0"/>
                        <a:t>Tsunami)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2005 </a:t>
                      </a:r>
                      <a:r>
                        <a:rPr lang="id-ID" sz="1100" dirty="0"/>
                        <a:t/>
                      </a:r>
                      <a:br>
                        <a:rPr lang="id-ID" sz="1100" dirty="0"/>
                      </a:br>
                      <a:r>
                        <a:rPr lang="en-US" sz="1100" dirty="0"/>
                        <a:t>(Banda Aceh </a:t>
                      </a:r>
                      <a:r>
                        <a:rPr lang="id-ID" sz="1100" dirty="0"/>
                        <a:t/>
                      </a:r>
                      <a:br>
                        <a:rPr lang="id-ID" sz="1100" dirty="0"/>
                      </a:br>
                      <a:r>
                        <a:rPr lang="en-US" sz="1100" dirty="0"/>
                        <a:t>After </a:t>
                      </a:r>
                      <a:r>
                        <a:rPr lang="id-ID" sz="1100" dirty="0"/>
                        <a:t/>
                      </a:r>
                      <a:br>
                        <a:rPr lang="id-ID" sz="1100" dirty="0"/>
                      </a:br>
                      <a:r>
                        <a:rPr lang="en-US" sz="1100" dirty="0"/>
                        <a:t>Tsunami)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2018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413">
                <a:tc vMerge="1"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Banda Aceh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Aceh Province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National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413">
                <a:tc>
                  <a:txBody>
                    <a:bodyPr/>
                    <a:lstStyle/>
                    <a:p>
                      <a:r>
                        <a:rPr lang="en-US" sz="1200" dirty="0"/>
                        <a:t>Economic Growth </a:t>
                      </a:r>
                      <a:r>
                        <a:rPr lang="en-US" sz="1200" baseline="0" dirty="0"/>
                        <a:t>(%)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4.81</a:t>
                      </a:r>
                      <a:endParaRPr lang="en-US" sz="1200" b="1" i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3.35</a:t>
                      </a:r>
                      <a:endParaRPr lang="en-US" sz="1200" b="1" i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3.04</a:t>
                      </a:r>
                      <a:endParaRPr lang="en-US" sz="1200" b="1" i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effectLst/>
                        </a:rPr>
                        <a:t>4.61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effectLst/>
                        </a:rPr>
                        <a:t>5.19</a:t>
                      </a:r>
                      <a:endParaRPr lang="en-US" sz="1200" b="1" i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495">
                <a:tc>
                  <a:txBody>
                    <a:bodyPr/>
                    <a:lstStyle/>
                    <a:p>
                      <a:r>
                        <a:rPr lang="en-US" sz="1200" dirty="0"/>
                        <a:t>Inflation (%)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6.97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41.11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4.86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4.25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3.6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3413">
                <a:tc>
                  <a:txBody>
                    <a:bodyPr/>
                    <a:lstStyle/>
                    <a:p>
                      <a:r>
                        <a:rPr lang="id-ID" sz="1200" dirty="0"/>
                        <a:t>Local Own-source Revenue</a:t>
                      </a:r>
                      <a:r>
                        <a:rPr lang="en-US" sz="1200" dirty="0"/>
                        <a:t> (USD)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672,899.8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403,739.9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18.27 M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1629.12 M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122,963 M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3413">
                <a:tc>
                  <a:txBody>
                    <a:bodyPr/>
                    <a:lstStyle/>
                    <a:p>
                      <a:r>
                        <a:rPr lang="en-US" sz="1200" dirty="0"/>
                        <a:t>GDP per Capita </a:t>
                      </a:r>
                      <a:r>
                        <a:rPr lang="sv-SE" sz="1200" dirty="0"/>
                        <a:t>(USD)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538.3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821.87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4579.9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2002.4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3675.4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3413">
                <a:tc>
                  <a:txBody>
                    <a:bodyPr/>
                    <a:lstStyle/>
                    <a:p>
                      <a:r>
                        <a:rPr lang="en-US" sz="1200" dirty="0"/>
                        <a:t>Human Development Index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74.04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74.68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83.95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effectLst/>
                        </a:rPr>
                        <a:t>70.60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effectLst/>
                        </a:rPr>
                        <a:t>70.81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003">
                <a:tc>
                  <a:txBody>
                    <a:bodyPr/>
                    <a:lstStyle/>
                    <a:p>
                      <a:r>
                        <a:rPr lang="en-US" sz="1200" dirty="0"/>
                        <a:t>Population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239,000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177,881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259,000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5.1 M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261.9 M</a:t>
                      </a:r>
                      <a:endParaRPr lang="en-US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1E6B2D68-2F11-4BF7-AF43-1523B64B9771}"/>
              </a:ext>
            </a:extLst>
          </p:cNvPr>
          <p:cNvGrpSpPr/>
          <p:nvPr/>
        </p:nvGrpSpPr>
        <p:grpSpPr>
          <a:xfrm>
            <a:off x="7239000" y="209550"/>
            <a:ext cx="1469584" cy="626858"/>
            <a:chOff x="7239000" y="209550"/>
            <a:chExt cx="1469584" cy="6268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5BDEB6-1DAF-4C5E-8CD3-CF648F892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09550"/>
              <a:ext cx="478984" cy="626858"/>
            </a:xfrm>
            <a:prstGeom prst="rect">
              <a:avLst/>
            </a:prstGeom>
          </p:spPr>
        </p:pic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ACCFF686-94E9-44A5-A2BE-3A08849CA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260883"/>
              <a:ext cx="863228" cy="3477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46658" tIns="23330" rIns="46658" bIns="23330">
              <a:spAutoFit/>
            </a:bodyPr>
            <a:lstStyle/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City of </a:t>
              </a:r>
            </a:p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Banda Aceh</a:t>
              </a:r>
              <a:endParaRPr lang="en-US" sz="1050" kern="0" dirty="0">
                <a:solidFill>
                  <a:srgbClr val="000000"/>
                </a:solidFill>
                <a:ea typeface="Arial Unicode MS" pitchFamily="34" charset="-128"/>
                <a:cs typeface="Arial Unicode MS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877FDAC2-FF93-4BA4-9753-7C9B35136ECC}"/>
              </a:ext>
            </a:extLst>
          </p:cNvPr>
          <p:cNvSpPr txBox="1">
            <a:spLocks/>
          </p:cNvSpPr>
          <p:nvPr/>
        </p:nvSpPr>
        <p:spPr>
          <a:xfrm>
            <a:off x="381000" y="295275"/>
            <a:ext cx="4648200" cy="440235"/>
          </a:xfrm>
          <a:prstGeom prst="rect">
            <a:avLst/>
          </a:prstGeom>
        </p:spPr>
        <p:txBody>
          <a:bodyPr lIns="68580" tIns="34290" rIns="68580" bIns="34290" anchor="ctr" anchorCtr="0">
            <a:noAutofit/>
          </a:bodyPr>
          <a:lstStyle>
            <a:lvl1pPr marL="0" indent="0" algn="ctr" defTabSz="914265" rtl="0" eaLnBrk="1" latinLnBrk="1" hangingPunct="1">
              <a:spcBef>
                <a:spcPct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Development Achievements 2018</a:t>
            </a:r>
            <a:endParaRPr lang="ru-RU" sz="2800" spc="-15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" name="Graphic 22">
            <a:extLst>
              <a:ext uri="{FF2B5EF4-FFF2-40B4-BE49-F238E27FC236}">
                <a16:creationId xmlns:a16="http://schemas.microsoft.com/office/drawing/2014/main" id="{2A271664-69A5-4E6D-88E9-A1D99245F1ED}"/>
              </a:ext>
            </a:extLst>
          </p:cNvPr>
          <p:cNvSpPr/>
          <p:nvPr/>
        </p:nvSpPr>
        <p:spPr>
          <a:xfrm>
            <a:off x="446482" y="759351"/>
            <a:ext cx="2129239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440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1357" y="2149592"/>
            <a:ext cx="2932567" cy="1620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1357"/>
            <a:ext cx="3429000" cy="19849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1514" y="1730573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Flyover at </a:t>
            </a:r>
            <a:r>
              <a:rPr lang="en-US" sz="1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Simpang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 Surabaya</a:t>
            </a:r>
            <a:endParaRPr lang="id-ID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1" y="2153667"/>
            <a:ext cx="2368858" cy="13324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2720" y="2157591"/>
            <a:ext cx="212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Tourism Infrastructure</a:t>
            </a:r>
            <a:endParaRPr lang="id-ID" sz="14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41770"/>
            <a:ext cx="2369969" cy="1468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2707" y="3541770"/>
            <a:ext cx="144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Ulee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Lheu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 Port</a:t>
            </a:r>
            <a:endParaRPr lang="id-ID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514" y="2149592"/>
            <a:ext cx="3438286" cy="2861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00196" y="2161022"/>
            <a:ext cx="2124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Baiturrahman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 Mosque</a:t>
            </a:r>
            <a:endParaRPr lang="id-ID" sz="14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58" y="111357"/>
            <a:ext cx="2947468" cy="19803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81962" y="1761351"/>
            <a:ext cx="295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Landmark </a:t>
            </a:r>
            <a:r>
              <a:rPr lang="en-US" sz="1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Tugu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Simpang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 Lima</a:t>
            </a:r>
            <a:endParaRPr lang="id-ID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2" descr="D:\Presentasi\pic\ulee lheu 200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111357"/>
            <a:ext cx="2376238" cy="198669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43004" y="142333"/>
            <a:ext cx="2376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Coastal Area 2009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4117" y="3450300"/>
            <a:ext cx="144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Underpass</a:t>
            </a:r>
            <a:endParaRPr lang="id-ID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1357" y="3818769"/>
            <a:ext cx="2932567" cy="119192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5905" y="4038562"/>
            <a:ext cx="2699324" cy="81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b="1" spc="-150" dirty="0">
                <a:solidFill>
                  <a:schemeClr val="bg1"/>
                </a:solidFill>
                <a:latin typeface="Calibri" panose="020F0502020204030204" pitchFamily="34" charset="0"/>
              </a:rPr>
              <a:t>Infrastructures </a:t>
            </a:r>
          </a:p>
          <a:p>
            <a:pPr algn="ctr">
              <a:lnSpc>
                <a:spcPts val="2800"/>
              </a:lnSpc>
            </a:pPr>
            <a:r>
              <a:rPr lang="en-US" sz="2800" b="1" spc="-150" dirty="0">
                <a:solidFill>
                  <a:schemeClr val="bg1"/>
                </a:solidFill>
                <a:latin typeface="Calibri" panose="020F0502020204030204" pitchFamily="34" charset="0"/>
              </a:rPr>
              <a:t>Development</a:t>
            </a:r>
            <a:endParaRPr lang="id-ID" sz="2800" b="1" spc="-15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93DBF3-601D-45D1-8187-F74E55E247F8}"/>
              </a:ext>
            </a:extLst>
          </p:cNvPr>
          <p:cNvGrpSpPr/>
          <p:nvPr/>
        </p:nvGrpSpPr>
        <p:grpSpPr>
          <a:xfrm>
            <a:off x="7239000" y="209550"/>
            <a:ext cx="1469584" cy="626858"/>
            <a:chOff x="7239000" y="209550"/>
            <a:chExt cx="1469584" cy="62685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0FD26C-D78C-449C-93C2-71A5DEE13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09550"/>
              <a:ext cx="478984" cy="626858"/>
            </a:xfrm>
            <a:prstGeom prst="rect">
              <a:avLst/>
            </a:prstGeom>
          </p:spPr>
        </p:pic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0832CFBC-6F4F-471A-8004-A8EBB8840E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260883"/>
              <a:ext cx="863228" cy="347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6658" tIns="23330" rIns="46658" bIns="23330">
              <a:spAutoFit/>
            </a:bodyPr>
            <a:lstStyle/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chemeClr val="bg1"/>
                  </a:solidFill>
                  <a:ea typeface="华文宋体" pitchFamily="-84" charset="-122"/>
                  <a:cs typeface="Arial Unicode MS"/>
                </a:rPr>
                <a:t>City of </a:t>
              </a:r>
            </a:p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chemeClr val="bg1"/>
                  </a:solidFill>
                  <a:ea typeface="华文宋体" pitchFamily="-84" charset="-122"/>
                  <a:cs typeface="Arial Unicode MS"/>
                </a:rPr>
                <a:t>Banda Aceh</a:t>
              </a:r>
              <a:endParaRPr lang="en-US" sz="1050" kern="0" dirty="0">
                <a:solidFill>
                  <a:schemeClr val="bg1"/>
                </a:solidFill>
                <a:ea typeface="Arial Unicode MS" pitchFamily="34" charset="-128"/>
                <a:cs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362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4D58DE-2469-451C-8292-E739734C74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r="8622"/>
          <a:stretch/>
        </p:blipFill>
        <p:spPr>
          <a:xfrm>
            <a:off x="20" y="10"/>
            <a:ext cx="6856288" cy="5147603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0" r="21743" b="-1"/>
          <a:stretch/>
        </p:blipFill>
        <p:spPr>
          <a:xfrm>
            <a:off x="4342764" y="10"/>
            <a:ext cx="4801236" cy="5139735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210789-AC02-4D8D-B3F1-E0DA12B43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23" y="1350263"/>
            <a:ext cx="3444188" cy="2439227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2333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74471" y="1057785"/>
            <a:ext cx="4878553" cy="61592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12"/>
          <p:cNvSpPr txBox="1"/>
          <p:nvPr/>
        </p:nvSpPr>
        <p:spPr bwMode="auto">
          <a:xfrm>
            <a:off x="4290500" y="1188706"/>
            <a:ext cx="4260772" cy="369320"/>
          </a:xfrm>
          <a:prstGeom prst="rect">
            <a:avLst/>
          </a:prstGeom>
          <a:noFill/>
          <a:effectLst/>
        </p:spPr>
        <p:txBody>
          <a:bodyPr wrap="square" lIns="91428" tIns="45714" rIns="91428" bIns="45714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latin typeface="Calibri" panose="020F0502020204030204" pitchFamily="34" charset="0"/>
              </a:rPr>
              <a:t>Banda Aceh City Profile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332293" y="1023567"/>
            <a:ext cx="684357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460172" y="1113662"/>
            <a:ext cx="428602" cy="523220"/>
          </a:xfrm>
          <a:prstGeom prst="rect">
            <a:avLst/>
          </a:prstGeom>
          <a:noFill/>
        </p:spPr>
        <p:txBody>
          <a:bodyPr wrap="square" lIns="91428" tIns="45714" rIns="91428" bIns="45714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1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74471" y="1894542"/>
            <a:ext cx="4878553" cy="61592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3" name="TextBox 12"/>
          <p:cNvSpPr txBox="1"/>
          <p:nvPr/>
        </p:nvSpPr>
        <p:spPr bwMode="auto">
          <a:xfrm>
            <a:off x="4290500" y="2025464"/>
            <a:ext cx="4260772" cy="369320"/>
          </a:xfrm>
          <a:prstGeom prst="rect">
            <a:avLst/>
          </a:prstGeom>
          <a:noFill/>
          <a:effectLst/>
        </p:spPr>
        <p:txBody>
          <a:bodyPr wrap="square" lIns="91428" tIns="45714" rIns="91428" bIns="45714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latin typeface="Calibri" panose="020F0502020204030204" pitchFamily="34" charset="0"/>
              </a:rPr>
              <a:t>SDGs Achievement Index in Banda Aceh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32293" y="1860324"/>
            <a:ext cx="684357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3460172" y="1950419"/>
            <a:ext cx="428602" cy="523220"/>
          </a:xfrm>
          <a:prstGeom prst="rect">
            <a:avLst/>
          </a:prstGeom>
          <a:noFill/>
        </p:spPr>
        <p:txBody>
          <a:bodyPr wrap="square" lIns="91428" tIns="45714" rIns="91428" bIns="45714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674471" y="2731299"/>
            <a:ext cx="4878553" cy="615921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8" name="TextBox 12"/>
          <p:cNvSpPr txBox="1"/>
          <p:nvPr/>
        </p:nvSpPr>
        <p:spPr bwMode="auto">
          <a:xfrm>
            <a:off x="4290500" y="2862221"/>
            <a:ext cx="4260772" cy="369320"/>
          </a:xfrm>
          <a:prstGeom prst="rect">
            <a:avLst/>
          </a:prstGeom>
          <a:noFill/>
          <a:effectLst/>
        </p:spPr>
        <p:txBody>
          <a:bodyPr wrap="square" lIns="91428" tIns="45714" rIns="91428" bIns="45714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latin typeface="Calibri" panose="020F0502020204030204" pitchFamily="34" charset="0"/>
              </a:rPr>
              <a:t>Inclusive approach planning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3332293" y="2697081"/>
            <a:ext cx="684357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3460172" y="2787176"/>
            <a:ext cx="428602" cy="523220"/>
          </a:xfrm>
          <a:prstGeom prst="rect">
            <a:avLst/>
          </a:prstGeom>
          <a:noFill/>
        </p:spPr>
        <p:txBody>
          <a:bodyPr wrap="square" lIns="91428" tIns="45714" rIns="91428" bIns="45714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3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674471" y="3568056"/>
            <a:ext cx="4878553" cy="615921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3" name="TextBox 12"/>
          <p:cNvSpPr txBox="1"/>
          <p:nvPr/>
        </p:nvSpPr>
        <p:spPr bwMode="auto">
          <a:xfrm>
            <a:off x="4290500" y="3698978"/>
            <a:ext cx="4260772" cy="369320"/>
          </a:xfrm>
          <a:prstGeom prst="rect">
            <a:avLst/>
          </a:prstGeom>
          <a:noFill/>
          <a:effectLst/>
        </p:spPr>
        <p:txBody>
          <a:bodyPr wrap="square" lIns="91428" tIns="45714" rIns="91428" bIns="45714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latin typeface="Calibri" panose="020F0502020204030204" pitchFamily="34" charset="0"/>
              </a:rPr>
              <a:t>SDGs Oriented Programs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332293" y="3533838"/>
            <a:ext cx="684357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ko-KR" altLang="en-US"/>
          </a:p>
        </p:txBody>
      </p:sp>
      <p:sp>
        <p:nvSpPr>
          <p:cNvPr id="45" name="TextBox 44"/>
          <p:cNvSpPr txBox="1"/>
          <p:nvPr/>
        </p:nvSpPr>
        <p:spPr>
          <a:xfrm>
            <a:off x="3460172" y="3623933"/>
            <a:ext cx="428602" cy="523220"/>
          </a:xfrm>
          <a:prstGeom prst="rect">
            <a:avLst/>
          </a:prstGeom>
          <a:noFill/>
        </p:spPr>
        <p:txBody>
          <a:bodyPr wrap="square" lIns="91428" tIns="45714" rIns="91428" bIns="45714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4"/>
                </a:solidFill>
                <a:cs typeface="Arial" pitchFamily="34" charset="0"/>
              </a:rPr>
              <a:t>4</a:t>
            </a:r>
            <a:endParaRPr lang="ko-KR" altLang="en-US" sz="28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B2820B-70C7-424E-AE61-2C016232250F}"/>
              </a:ext>
            </a:extLst>
          </p:cNvPr>
          <p:cNvSpPr>
            <a:spLocks noGrp="1"/>
          </p:cNvSpPr>
          <p:nvPr/>
        </p:nvSpPr>
        <p:spPr>
          <a:xfrm>
            <a:off x="537134" y="1943608"/>
            <a:ext cx="3117449" cy="1256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800"/>
              </a:lnSpc>
            </a:pPr>
            <a:r>
              <a:rPr lang="pt-BR" sz="4000" b="1" spc="-150" dirty="0"/>
              <a:t>O</a:t>
            </a:r>
            <a:r>
              <a:rPr lang="id-ID" sz="4000" b="1" spc="-150" dirty="0"/>
              <a:t>utline</a:t>
            </a:r>
            <a:endParaRPr lang="en-US" sz="4000" b="1" spc="-15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93EE14-C959-4CC1-904C-A313FA95977B}"/>
              </a:ext>
            </a:extLst>
          </p:cNvPr>
          <p:cNvGrpSpPr/>
          <p:nvPr/>
        </p:nvGrpSpPr>
        <p:grpSpPr>
          <a:xfrm rot="2700000">
            <a:off x="1956325" y="2105200"/>
            <a:ext cx="888713" cy="858653"/>
            <a:chOff x="2790588" y="3454888"/>
            <a:chExt cx="1492046" cy="1441578"/>
          </a:xfrm>
          <a:solidFill>
            <a:schemeClr val="tx1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407F458-B265-48AE-AF72-0642D2F0F6F3}"/>
                </a:ext>
              </a:extLst>
            </p:cNvPr>
            <p:cNvSpPr/>
            <p:nvPr/>
          </p:nvSpPr>
          <p:spPr>
            <a:xfrm>
              <a:off x="2790588" y="3454888"/>
              <a:ext cx="1492046" cy="1795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B5A229-C274-48F1-B54D-507ABE176605}"/>
                </a:ext>
              </a:extLst>
            </p:cNvPr>
            <p:cNvSpPr/>
            <p:nvPr/>
          </p:nvSpPr>
          <p:spPr>
            <a:xfrm rot="5400000">
              <a:off x="3477852" y="4091684"/>
              <a:ext cx="1441578" cy="1679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0E4B91E-CC99-49A7-B26A-644201DA6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930" y="1"/>
            <a:ext cx="3171825" cy="4071938"/>
          </a:xfr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7585412C-07AC-4873-97E4-57F4DE75A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DF1FA"/>
              </a:clrFrom>
              <a:clrTo>
                <a:srgbClr val="CDF1FA">
                  <a:alpha val="0"/>
                </a:srgbClr>
              </a:clrTo>
            </a:clrChange>
          </a:blip>
          <a:srcRect l="5995" t="-353" r="7900"/>
          <a:stretch>
            <a:fillRect/>
          </a:stretch>
        </p:blipFill>
        <p:spPr bwMode="auto">
          <a:xfrm>
            <a:off x="0" y="2274306"/>
            <a:ext cx="4429125" cy="265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BB8C950-DDC7-4AD3-8AFC-508085997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451014"/>
              </p:ext>
            </p:extLst>
          </p:nvPr>
        </p:nvGraphicFramePr>
        <p:xfrm>
          <a:off x="4588677" y="2210127"/>
          <a:ext cx="4174323" cy="264762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22098">
                  <a:extLst>
                    <a:ext uri="{9D8B030D-6E8A-4147-A177-3AD203B41FA5}">
                      <a16:colId xmlns:a16="http://schemas.microsoft.com/office/drawing/2014/main" val="82361469"/>
                    </a:ext>
                  </a:extLst>
                </a:gridCol>
                <a:gridCol w="1284459">
                  <a:extLst>
                    <a:ext uri="{9D8B030D-6E8A-4147-A177-3AD203B41FA5}">
                      <a16:colId xmlns:a16="http://schemas.microsoft.com/office/drawing/2014/main" val="198818006"/>
                    </a:ext>
                  </a:extLst>
                </a:gridCol>
                <a:gridCol w="1167766">
                  <a:extLst>
                    <a:ext uri="{9D8B030D-6E8A-4147-A177-3AD203B41FA5}">
                      <a16:colId xmlns:a16="http://schemas.microsoft.com/office/drawing/2014/main" val="2406882445"/>
                    </a:ext>
                  </a:extLst>
                </a:gridCol>
              </a:tblGrid>
              <a:tr h="348181"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PARAMETER</a:t>
                      </a:r>
                      <a:endParaRPr lang="en-US" sz="110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2004</a:t>
                      </a:r>
                      <a:endParaRPr lang="id-ID" sz="1100" dirty="0"/>
                    </a:p>
                    <a:p>
                      <a:pPr algn="ctr"/>
                      <a:r>
                        <a:rPr lang="en-US" sz="1050" dirty="0"/>
                        <a:t>(</a:t>
                      </a:r>
                      <a:r>
                        <a:rPr lang="id-ID" sz="1050" dirty="0"/>
                        <a:t>P</a:t>
                      </a:r>
                      <a:r>
                        <a:rPr lang="en-US" sz="1050" dirty="0"/>
                        <a:t>re </a:t>
                      </a:r>
                      <a:r>
                        <a:rPr lang="id-ID" sz="1050" dirty="0"/>
                        <a:t>T</a:t>
                      </a:r>
                      <a:r>
                        <a:rPr lang="en-US" sz="1050" dirty="0" err="1"/>
                        <a:t>sunami</a:t>
                      </a:r>
                      <a:r>
                        <a:rPr lang="en-US" sz="1050" dirty="0"/>
                        <a:t>)</a:t>
                      </a:r>
                      <a:endParaRPr lang="en-US" sz="105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2018</a:t>
                      </a:r>
                      <a:endParaRPr lang="en-US" sz="110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02596939"/>
                  </a:ext>
                </a:extLst>
              </a:tr>
              <a:tr h="285423"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Economic Growth (%)</a:t>
                      </a:r>
                      <a:endParaRPr lang="en-US" sz="110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4.81</a:t>
                      </a:r>
                      <a:endParaRPr lang="en-US" sz="1200" b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3.04</a:t>
                      </a:r>
                      <a:endParaRPr lang="en-US" sz="1200" b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23097758"/>
                  </a:ext>
                </a:extLst>
              </a:tr>
              <a:tr h="208909"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Inflation (%)</a:t>
                      </a:r>
                      <a:endParaRPr lang="en-US" sz="110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6.97</a:t>
                      </a:r>
                      <a:endParaRPr lang="en-US" sz="1200" b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4.86</a:t>
                      </a:r>
                      <a:endParaRPr lang="en-US" sz="1200" b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47422339"/>
                  </a:ext>
                </a:extLst>
              </a:tr>
              <a:tr h="360843"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Local Own-Source</a:t>
                      </a:r>
                      <a:r>
                        <a:rPr lang="en-US" sz="1100" baseline="0" dirty="0"/>
                        <a:t> </a:t>
                      </a:r>
                      <a:endParaRPr lang="id-ID" sz="1100" baseline="0" dirty="0"/>
                    </a:p>
                    <a:p>
                      <a:pPr algn="l"/>
                      <a:r>
                        <a:rPr lang="en-US" sz="1100" baseline="0" dirty="0"/>
                        <a:t>Revenue</a:t>
                      </a:r>
                      <a:r>
                        <a:rPr lang="en-US" sz="1100" dirty="0"/>
                        <a:t> (USD)</a:t>
                      </a:r>
                      <a:endParaRPr lang="en-US" sz="110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672,899.8</a:t>
                      </a:r>
                      <a:endParaRPr lang="en-US" sz="1200" b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18.27 M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01973251"/>
                  </a:ext>
                </a:extLst>
              </a:tr>
              <a:tr h="360843"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Gross Domestic Product </a:t>
                      </a:r>
                      <a:endParaRPr lang="id-ID" sz="1100" dirty="0"/>
                    </a:p>
                    <a:p>
                      <a:pPr algn="l"/>
                      <a:r>
                        <a:rPr lang="en-US" sz="1100" dirty="0"/>
                        <a:t>(GDP) per Capita (USD)</a:t>
                      </a:r>
                      <a:endParaRPr lang="en-US" sz="110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538.3</a:t>
                      </a:r>
                      <a:endParaRPr lang="en-US" sz="1200" b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4579.9</a:t>
                      </a:r>
                      <a:endParaRPr lang="en-US" sz="1200" b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2946635"/>
                  </a:ext>
                </a:extLst>
              </a:tr>
              <a:tr h="208909"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Poverty</a:t>
                      </a:r>
                      <a:endParaRPr lang="en-US" sz="110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8.89</a:t>
                      </a:r>
                      <a:endParaRPr lang="en-US" sz="1200" b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7.44</a:t>
                      </a:r>
                      <a:endParaRPr lang="en-US" sz="1200" b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67524442"/>
                  </a:ext>
                </a:extLst>
              </a:tr>
              <a:tr h="208909"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Unemployment (%)</a:t>
                      </a:r>
                      <a:endParaRPr lang="en-US" sz="110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10.10</a:t>
                      </a:r>
                      <a:endParaRPr lang="en-US" sz="1200" b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7.75</a:t>
                      </a:r>
                      <a:endParaRPr lang="en-US" sz="1200" b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3983765"/>
                  </a:ext>
                </a:extLst>
              </a:tr>
              <a:tr h="360843"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Human Development </a:t>
                      </a:r>
                      <a:endParaRPr lang="id-ID" sz="1100" dirty="0"/>
                    </a:p>
                    <a:p>
                      <a:pPr algn="l"/>
                      <a:r>
                        <a:rPr lang="en-US" sz="1100" dirty="0"/>
                        <a:t>Index</a:t>
                      </a:r>
                      <a:endParaRPr lang="en-US" sz="110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74.04</a:t>
                      </a:r>
                      <a:endParaRPr lang="en-US" sz="1200" b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2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83.95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8E525EF7-C186-40CD-B5CB-D2C6E3C12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530" y="363790"/>
            <a:ext cx="2467165" cy="440235"/>
          </a:xfrm>
        </p:spPr>
        <p:txBody>
          <a:bodyPr anchor="ctr">
            <a:noAutofit/>
          </a:bodyPr>
          <a:lstStyle/>
          <a:p>
            <a:pPr algn="l">
              <a:lnSpc>
                <a:spcPts val="2600"/>
              </a:lnSpc>
            </a:pPr>
            <a: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Banda Aceh </a:t>
            </a:r>
            <a:r>
              <a:rPr lang="en-US" sz="2800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</a:t>
            </a:r>
            <a:r>
              <a:rPr lang="id-ID" sz="2800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ity</a:t>
            </a:r>
            <a:endParaRPr lang="ru-RU" sz="2800" spc="-15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A69519-8047-4DFA-B714-3EC547C4B4E8}"/>
              </a:ext>
            </a:extLst>
          </p:cNvPr>
          <p:cNvSpPr/>
          <p:nvPr/>
        </p:nvSpPr>
        <p:spPr>
          <a:xfrm>
            <a:off x="4539062" y="1023500"/>
            <a:ext cx="1371600" cy="57399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68571" tIns="34286" rIns="68571" bIns="34286" anchor="t"/>
          <a:lstStyle/>
          <a:p>
            <a:pPr latinLnBrk="0">
              <a:lnSpc>
                <a:spcPts val="1650"/>
              </a:lnSpc>
              <a:defRPr/>
            </a:pPr>
            <a:r>
              <a:rPr lang="en-US" sz="1400" kern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Area:</a:t>
            </a:r>
          </a:p>
          <a:p>
            <a:pPr latinLnBrk="0">
              <a:lnSpc>
                <a:spcPts val="1650"/>
              </a:lnSpc>
              <a:defRPr/>
            </a:pPr>
            <a:r>
              <a:rPr lang="en-US" sz="1600" b="1" kern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61 </a:t>
            </a:r>
            <a:r>
              <a:rPr lang="id-ID" sz="1600" b="1" kern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K</a:t>
            </a:r>
            <a:r>
              <a:rPr lang="en-US" sz="1600" b="1" kern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m</a:t>
            </a:r>
            <a:r>
              <a:rPr lang="en-US" sz="1600" b="1" kern="0" baseline="300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en-US" sz="1600" b="1" kern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911CCC-D919-40DB-86FF-1147865A1DD5}"/>
              </a:ext>
            </a:extLst>
          </p:cNvPr>
          <p:cNvSpPr/>
          <p:nvPr/>
        </p:nvSpPr>
        <p:spPr>
          <a:xfrm>
            <a:off x="5946988" y="1598180"/>
            <a:ext cx="2562012" cy="74497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68571" tIns="34286" rIns="68571" bIns="34286" anchor="t"/>
          <a:lstStyle/>
          <a:p>
            <a:pPr latinLnBrk="0">
              <a:lnSpc>
                <a:spcPts val="1650"/>
              </a:lnSpc>
              <a:defRPr/>
            </a:pPr>
            <a:r>
              <a:rPr lang="en-US" sz="1400" kern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Population:</a:t>
            </a:r>
          </a:p>
          <a:p>
            <a:pPr latinLnBrk="0">
              <a:lnSpc>
                <a:spcPts val="1650"/>
              </a:lnSpc>
              <a:defRPr/>
            </a:pPr>
            <a:r>
              <a:rPr lang="en-US" sz="1600" b="1" kern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259.913 Inhabitants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830EE5-3B74-4FBB-8026-233432838B69}"/>
              </a:ext>
            </a:extLst>
          </p:cNvPr>
          <p:cNvSpPr/>
          <p:nvPr/>
        </p:nvSpPr>
        <p:spPr>
          <a:xfrm>
            <a:off x="5946988" y="1064780"/>
            <a:ext cx="2587412" cy="52181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68571" tIns="34286" rIns="68571" bIns="34286" anchor="t"/>
          <a:lstStyle/>
          <a:p>
            <a:pPr latinLnBrk="0">
              <a:lnSpc>
                <a:spcPts val="1500"/>
              </a:lnSpc>
              <a:defRPr/>
            </a:pPr>
            <a:r>
              <a:rPr lang="en-US" sz="1400" kern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Elevation:</a:t>
            </a:r>
          </a:p>
          <a:p>
            <a:pPr latinLnBrk="0">
              <a:lnSpc>
                <a:spcPts val="1500"/>
              </a:lnSpc>
              <a:defRPr/>
            </a:pPr>
            <a:r>
              <a:rPr lang="en-US" sz="1600" b="1" kern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0,8 m </a:t>
            </a:r>
            <a:r>
              <a:rPr lang="en-US" sz="1400" b="1" kern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Above sea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83E828-BDA3-401A-880D-D96E5C0D07A5}"/>
              </a:ext>
            </a:extLst>
          </p:cNvPr>
          <p:cNvSpPr/>
          <p:nvPr/>
        </p:nvSpPr>
        <p:spPr>
          <a:xfrm>
            <a:off x="4539062" y="1603725"/>
            <a:ext cx="1371600" cy="52181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68571" tIns="34286" rIns="68571" bIns="34286" anchor="t"/>
          <a:lstStyle/>
          <a:p>
            <a:pPr latinLnBrk="0">
              <a:lnSpc>
                <a:spcPts val="1650"/>
              </a:lnSpc>
              <a:defRPr/>
            </a:pPr>
            <a:r>
              <a:rPr lang="en-US" sz="1600" b="1" kern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9 Districts</a:t>
            </a:r>
          </a:p>
          <a:p>
            <a:pPr latinLnBrk="0">
              <a:lnSpc>
                <a:spcPts val="1650"/>
              </a:lnSpc>
              <a:defRPr/>
            </a:pPr>
            <a:r>
              <a:rPr lang="en-US" sz="1600" b="1" kern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90 Villages</a:t>
            </a:r>
            <a:endParaRPr lang="en-US" sz="1600" i="1" kern="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" name="Graphic 22">
            <a:extLst>
              <a:ext uri="{FF2B5EF4-FFF2-40B4-BE49-F238E27FC236}">
                <a16:creationId xmlns:a16="http://schemas.microsoft.com/office/drawing/2014/main" id="{C07BBABB-CA1C-4764-80FE-A11A84F1A05D}"/>
              </a:ext>
            </a:extLst>
          </p:cNvPr>
          <p:cNvSpPr/>
          <p:nvPr/>
        </p:nvSpPr>
        <p:spPr>
          <a:xfrm>
            <a:off x="4539062" y="827866"/>
            <a:ext cx="2129239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2BDFEBB-6CB1-4B30-BEC9-B0C069C4D8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30" y="252562"/>
            <a:ext cx="625470" cy="81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65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C6DD2F22-8FC0-450B-8C57-4B7A826FF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4346"/>
          <a:stretch/>
        </p:blipFill>
        <p:spPr bwMode="auto">
          <a:xfrm>
            <a:off x="3202358" y="3279159"/>
            <a:ext cx="1996565" cy="15785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CB457F7-2BE0-45D6-BD3D-247691B4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72" y="1643565"/>
            <a:ext cx="2783028" cy="159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A3391C21-D17B-4848-AA54-1BDD3055A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944" y="1231337"/>
            <a:ext cx="6146056" cy="1974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46658" tIns="23330" rIns="46658" bIns="23330">
            <a:spAutoFit/>
          </a:bodyPr>
          <a:lstStyle/>
          <a:p>
            <a:pPr defTabSz="23329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050" kern="0" dirty="0">
                <a:solidFill>
                  <a:srgbClr val="000000"/>
                </a:solidFill>
                <a:ea typeface="华文宋体" pitchFamily="-84" charset="-122"/>
                <a:cs typeface="Arial Unicode MS"/>
              </a:rPr>
              <a:t>On December 26, 2004 the earthquake followed by </a:t>
            </a:r>
            <a:r>
              <a:rPr lang="en-US" altLang="ja-JP" sz="1050" kern="0" dirty="0">
                <a:solidFill>
                  <a:srgbClr val="000000"/>
                </a:solidFill>
                <a:ea typeface="华文宋体" pitchFamily="-84" charset="-122"/>
                <a:cs typeface="Arial Unicode MS"/>
              </a:rPr>
              <a:t>Tsunami</a:t>
            </a:r>
            <a:r>
              <a:rPr lang="en-US" altLang="ja-JP" sz="1050" kern="0" dirty="0">
                <a:solidFill>
                  <a:srgbClr val="000000"/>
                </a:solidFill>
                <a:ea typeface="Arial Unicode MS" pitchFamily="34" charset="-128"/>
                <a:cs typeface="Arial Unicode MS"/>
              </a:rPr>
              <a:t> destroyed</a:t>
            </a:r>
            <a:r>
              <a:rPr lang="en-US" sz="1050" kern="0" dirty="0">
                <a:solidFill>
                  <a:srgbClr val="000000"/>
                </a:solidFill>
                <a:ea typeface="Arial Unicode MS" pitchFamily="34" charset="-128"/>
                <a:cs typeface="Arial Unicode MS"/>
              </a:rPr>
              <a:t> 1/3 of city infrastructure</a:t>
            </a: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73A8F22C-3E09-4C84-8385-7C8B9FBDF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7973" y="3277775"/>
            <a:ext cx="3926027" cy="15799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6658" tIns="23330" rIns="46658" bIns="23330" anchor="ctr"/>
          <a:lstStyle>
            <a:lvl1pPr marL="361950" indent="-342900" eaLnBrk="0">
              <a:tabLst>
                <a:tab pos="319088" algn="l"/>
                <a:tab pos="776288" algn="l"/>
                <a:tab pos="1233488" algn="l"/>
                <a:tab pos="1690688" algn="l"/>
                <a:tab pos="2147888" algn="l"/>
                <a:tab pos="2605088" algn="l"/>
                <a:tab pos="3062288" algn="l"/>
                <a:tab pos="3519488" algn="l"/>
                <a:tab pos="3976688" algn="l"/>
                <a:tab pos="4433888" algn="l"/>
                <a:tab pos="4891088" algn="l"/>
                <a:tab pos="5348288" algn="l"/>
                <a:tab pos="5805488" algn="l"/>
                <a:tab pos="6262688" algn="l"/>
                <a:tab pos="6719888" algn="l"/>
                <a:tab pos="7177088" algn="l"/>
                <a:tab pos="7634288" algn="l"/>
                <a:tab pos="8091488" algn="l"/>
                <a:tab pos="8548688" algn="l"/>
                <a:tab pos="9005888" algn="l"/>
                <a:tab pos="94630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>
              <a:tabLst>
                <a:tab pos="319088" algn="l"/>
                <a:tab pos="776288" algn="l"/>
                <a:tab pos="1233488" algn="l"/>
                <a:tab pos="1690688" algn="l"/>
                <a:tab pos="2147888" algn="l"/>
                <a:tab pos="2605088" algn="l"/>
                <a:tab pos="3062288" algn="l"/>
                <a:tab pos="3519488" algn="l"/>
                <a:tab pos="3976688" algn="l"/>
                <a:tab pos="4433888" algn="l"/>
                <a:tab pos="4891088" algn="l"/>
                <a:tab pos="5348288" algn="l"/>
                <a:tab pos="5805488" algn="l"/>
                <a:tab pos="6262688" algn="l"/>
                <a:tab pos="6719888" algn="l"/>
                <a:tab pos="7177088" algn="l"/>
                <a:tab pos="7634288" algn="l"/>
                <a:tab pos="8091488" algn="l"/>
                <a:tab pos="8548688" algn="l"/>
                <a:tab pos="9005888" algn="l"/>
                <a:tab pos="94630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>
              <a:tabLst>
                <a:tab pos="319088" algn="l"/>
                <a:tab pos="776288" algn="l"/>
                <a:tab pos="1233488" algn="l"/>
                <a:tab pos="1690688" algn="l"/>
                <a:tab pos="2147888" algn="l"/>
                <a:tab pos="2605088" algn="l"/>
                <a:tab pos="3062288" algn="l"/>
                <a:tab pos="3519488" algn="l"/>
                <a:tab pos="3976688" algn="l"/>
                <a:tab pos="4433888" algn="l"/>
                <a:tab pos="4891088" algn="l"/>
                <a:tab pos="5348288" algn="l"/>
                <a:tab pos="5805488" algn="l"/>
                <a:tab pos="6262688" algn="l"/>
                <a:tab pos="6719888" algn="l"/>
                <a:tab pos="7177088" algn="l"/>
                <a:tab pos="7634288" algn="l"/>
                <a:tab pos="8091488" algn="l"/>
                <a:tab pos="8548688" algn="l"/>
                <a:tab pos="9005888" algn="l"/>
                <a:tab pos="94630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>
              <a:tabLst>
                <a:tab pos="319088" algn="l"/>
                <a:tab pos="776288" algn="l"/>
                <a:tab pos="1233488" algn="l"/>
                <a:tab pos="1690688" algn="l"/>
                <a:tab pos="2147888" algn="l"/>
                <a:tab pos="2605088" algn="l"/>
                <a:tab pos="3062288" algn="l"/>
                <a:tab pos="3519488" algn="l"/>
                <a:tab pos="3976688" algn="l"/>
                <a:tab pos="4433888" algn="l"/>
                <a:tab pos="4891088" algn="l"/>
                <a:tab pos="5348288" algn="l"/>
                <a:tab pos="5805488" algn="l"/>
                <a:tab pos="6262688" algn="l"/>
                <a:tab pos="6719888" algn="l"/>
                <a:tab pos="7177088" algn="l"/>
                <a:tab pos="7634288" algn="l"/>
                <a:tab pos="8091488" algn="l"/>
                <a:tab pos="8548688" algn="l"/>
                <a:tab pos="9005888" algn="l"/>
                <a:tab pos="94630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>
              <a:tabLst>
                <a:tab pos="319088" algn="l"/>
                <a:tab pos="776288" algn="l"/>
                <a:tab pos="1233488" algn="l"/>
                <a:tab pos="1690688" algn="l"/>
                <a:tab pos="2147888" algn="l"/>
                <a:tab pos="2605088" algn="l"/>
                <a:tab pos="3062288" algn="l"/>
                <a:tab pos="3519488" algn="l"/>
                <a:tab pos="3976688" algn="l"/>
                <a:tab pos="4433888" algn="l"/>
                <a:tab pos="4891088" algn="l"/>
                <a:tab pos="5348288" algn="l"/>
                <a:tab pos="5805488" algn="l"/>
                <a:tab pos="6262688" algn="l"/>
                <a:tab pos="6719888" algn="l"/>
                <a:tab pos="7177088" algn="l"/>
                <a:tab pos="7634288" algn="l"/>
                <a:tab pos="8091488" algn="l"/>
                <a:tab pos="8548688" algn="l"/>
                <a:tab pos="9005888" algn="l"/>
                <a:tab pos="94630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76288" algn="l"/>
                <a:tab pos="1233488" algn="l"/>
                <a:tab pos="1690688" algn="l"/>
                <a:tab pos="2147888" algn="l"/>
                <a:tab pos="2605088" algn="l"/>
                <a:tab pos="3062288" algn="l"/>
                <a:tab pos="3519488" algn="l"/>
                <a:tab pos="3976688" algn="l"/>
                <a:tab pos="4433888" algn="l"/>
                <a:tab pos="4891088" algn="l"/>
                <a:tab pos="5348288" algn="l"/>
                <a:tab pos="5805488" algn="l"/>
                <a:tab pos="6262688" algn="l"/>
                <a:tab pos="6719888" algn="l"/>
                <a:tab pos="7177088" algn="l"/>
                <a:tab pos="7634288" algn="l"/>
                <a:tab pos="8091488" algn="l"/>
                <a:tab pos="8548688" algn="l"/>
                <a:tab pos="9005888" algn="l"/>
                <a:tab pos="94630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76288" algn="l"/>
                <a:tab pos="1233488" algn="l"/>
                <a:tab pos="1690688" algn="l"/>
                <a:tab pos="2147888" algn="l"/>
                <a:tab pos="2605088" algn="l"/>
                <a:tab pos="3062288" algn="l"/>
                <a:tab pos="3519488" algn="l"/>
                <a:tab pos="3976688" algn="l"/>
                <a:tab pos="4433888" algn="l"/>
                <a:tab pos="4891088" algn="l"/>
                <a:tab pos="5348288" algn="l"/>
                <a:tab pos="5805488" algn="l"/>
                <a:tab pos="6262688" algn="l"/>
                <a:tab pos="6719888" algn="l"/>
                <a:tab pos="7177088" algn="l"/>
                <a:tab pos="7634288" algn="l"/>
                <a:tab pos="8091488" algn="l"/>
                <a:tab pos="8548688" algn="l"/>
                <a:tab pos="9005888" algn="l"/>
                <a:tab pos="94630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76288" algn="l"/>
                <a:tab pos="1233488" algn="l"/>
                <a:tab pos="1690688" algn="l"/>
                <a:tab pos="2147888" algn="l"/>
                <a:tab pos="2605088" algn="l"/>
                <a:tab pos="3062288" algn="l"/>
                <a:tab pos="3519488" algn="l"/>
                <a:tab pos="3976688" algn="l"/>
                <a:tab pos="4433888" algn="l"/>
                <a:tab pos="4891088" algn="l"/>
                <a:tab pos="5348288" algn="l"/>
                <a:tab pos="5805488" algn="l"/>
                <a:tab pos="6262688" algn="l"/>
                <a:tab pos="6719888" algn="l"/>
                <a:tab pos="7177088" algn="l"/>
                <a:tab pos="7634288" algn="l"/>
                <a:tab pos="8091488" algn="l"/>
                <a:tab pos="8548688" algn="l"/>
                <a:tab pos="9005888" algn="l"/>
                <a:tab pos="94630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9088" algn="l"/>
                <a:tab pos="776288" algn="l"/>
                <a:tab pos="1233488" algn="l"/>
                <a:tab pos="1690688" algn="l"/>
                <a:tab pos="2147888" algn="l"/>
                <a:tab pos="2605088" algn="l"/>
                <a:tab pos="3062288" algn="l"/>
                <a:tab pos="3519488" algn="l"/>
                <a:tab pos="3976688" algn="l"/>
                <a:tab pos="4433888" algn="l"/>
                <a:tab pos="4891088" algn="l"/>
                <a:tab pos="5348288" algn="l"/>
                <a:tab pos="5805488" algn="l"/>
                <a:tab pos="6262688" algn="l"/>
                <a:tab pos="6719888" algn="l"/>
                <a:tab pos="7177088" algn="l"/>
                <a:tab pos="7634288" algn="l"/>
                <a:tab pos="8091488" algn="l"/>
                <a:tab pos="8548688" algn="l"/>
                <a:tab pos="9005888" algn="l"/>
                <a:tab pos="946308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indent="-142875" defTabSz="233290" eaLnBrk="1" fontAlgn="base">
              <a:lnSpc>
                <a:spcPts val="1400"/>
              </a:lnSpc>
              <a:spcAft>
                <a:spcPct val="0"/>
              </a:spcAft>
              <a:buSzPct val="60000"/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华文宋体"/>
                <a:cs typeface="Arial" charset="0"/>
              </a:rPr>
              <a:t>61,065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华文宋体"/>
                <a:cs typeface="Arial" charset="0"/>
              </a:rPr>
              <a:t> missing/died</a:t>
            </a:r>
          </a:p>
          <a:p>
            <a:pPr indent="-142875" defTabSz="233290" eaLnBrk="1" fontAlgn="base">
              <a:lnSpc>
                <a:spcPts val="1400"/>
              </a:lnSpc>
              <a:spcAft>
                <a:spcPct val="0"/>
              </a:spcAft>
              <a:buSzPct val="60000"/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华文宋体"/>
                <a:cs typeface="Arial" charset="0"/>
              </a:rPr>
              <a:t>21,751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华文宋体"/>
                <a:cs typeface="Arial" charset="0"/>
              </a:rPr>
              <a:t> houses</a:t>
            </a:r>
          </a:p>
          <a:p>
            <a:pPr indent="-142875" defTabSz="233290" eaLnBrk="1" fontAlgn="base">
              <a:lnSpc>
                <a:spcPts val="1400"/>
              </a:lnSpc>
              <a:spcAft>
                <a:spcPct val="0"/>
              </a:spcAft>
              <a:buSzPct val="60000"/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华文宋体"/>
                <a:cs typeface="Arial" charset="0"/>
              </a:rPr>
              <a:t>169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华文宋体"/>
                <a:cs typeface="Arial" charset="0"/>
              </a:rPr>
              <a:t> education facilities</a:t>
            </a:r>
          </a:p>
          <a:p>
            <a:pPr indent="-142875" defTabSz="233290" eaLnBrk="1" fontAlgn="base">
              <a:lnSpc>
                <a:spcPts val="1400"/>
              </a:lnSpc>
              <a:spcAft>
                <a:spcPct val="0"/>
              </a:spcAft>
              <a:buSzPct val="60000"/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华文宋体"/>
                <a:cs typeface="Arial" charset="0"/>
              </a:rPr>
              <a:t>25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华文宋体"/>
                <a:cs typeface="Arial" charset="0"/>
              </a:rPr>
              <a:t> health facilities</a:t>
            </a:r>
          </a:p>
          <a:p>
            <a:pPr indent="-142875" defTabSz="233290" eaLnBrk="1" fontAlgn="base">
              <a:lnSpc>
                <a:spcPts val="1400"/>
              </a:lnSpc>
              <a:spcAft>
                <a:spcPct val="0"/>
              </a:spcAft>
              <a:buSzPct val="60000"/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华文宋体"/>
                <a:cs typeface="Arial" charset="0"/>
              </a:rPr>
              <a:t>302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华文宋体"/>
                <a:cs typeface="Arial" charset="0"/>
              </a:rPr>
              <a:t> km roads</a:t>
            </a:r>
          </a:p>
          <a:p>
            <a:pPr indent="-142875" defTabSz="233290" eaLnBrk="1" fontAlgn="base">
              <a:lnSpc>
                <a:spcPts val="1400"/>
              </a:lnSpc>
              <a:spcAft>
                <a:spcPct val="0"/>
              </a:spcAft>
              <a:buSzPct val="60000"/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华文宋体"/>
                <a:cs typeface="Arial" charset="0"/>
              </a:rPr>
              <a:t>63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华文宋体"/>
                <a:cs typeface="Arial" charset="0"/>
              </a:rPr>
              <a:t> Government offices</a:t>
            </a:r>
          </a:p>
          <a:p>
            <a:pPr indent="-142875" defTabSz="233290" eaLnBrk="1" fontAlgn="base">
              <a:lnSpc>
                <a:spcPts val="1400"/>
              </a:lnSpc>
              <a:spcAft>
                <a:spcPct val="0"/>
              </a:spcAft>
              <a:buSzPct val="60000"/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华文宋体"/>
                <a:cs typeface="Arial" charset="0"/>
              </a:rPr>
              <a:t>9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华文宋体"/>
                <a:cs typeface="Arial" charset="0"/>
              </a:rPr>
              <a:t> market buildings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AE48525-AA9A-4331-AC1D-A15EC21BF606}"/>
              </a:ext>
            </a:extLst>
          </p:cNvPr>
          <p:cNvGrpSpPr/>
          <p:nvPr/>
        </p:nvGrpSpPr>
        <p:grpSpPr>
          <a:xfrm>
            <a:off x="3188627" y="1643565"/>
            <a:ext cx="2010296" cy="1593481"/>
            <a:chOff x="2698313" y="1579481"/>
            <a:chExt cx="2010296" cy="1593481"/>
          </a:xfrm>
        </p:grpSpPr>
        <p:pic>
          <p:nvPicPr>
            <p:cNvPr id="23" name="Picture 3" descr="D:\Presentasi\pic\ulee lheu 2005.jpg">
              <a:extLst>
                <a:ext uri="{FF2B5EF4-FFF2-40B4-BE49-F238E27FC236}">
                  <a16:creationId xmlns:a16="http://schemas.microsoft.com/office/drawing/2014/main" id="{C2EF2AEE-28E3-4C67-8A16-68026F6F52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r="1094"/>
            <a:stretch/>
          </p:blipFill>
          <p:spPr bwMode="auto">
            <a:xfrm>
              <a:off x="2698313" y="1579481"/>
              <a:ext cx="2010296" cy="1593481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F791E0-A92D-4896-836E-686290B95D97}"/>
                </a:ext>
              </a:extLst>
            </p:cNvPr>
            <p:cNvSpPr txBox="1"/>
            <p:nvPr/>
          </p:nvSpPr>
          <p:spPr>
            <a:xfrm>
              <a:off x="2707838" y="1593019"/>
              <a:ext cx="885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After</a:t>
              </a:r>
            </a:p>
            <a:p>
              <a:r>
                <a:rPr lang="en-US" sz="900" b="1" dirty="0">
                  <a:solidFill>
                    <a:schemeClr val="bg1"/>
                  </a:solidFill>
                </a:rPr>
                <a:t>Tsunami</a:t>
              </a:r>
              <a:endParaRPr lang="id-ID" sz="9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C6FB2B36-8213-4FE8-A363-87433F9C5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r="2503"/>
          <a:stretch/>
        </p:blipFill>
        <p:spPr bwMode="auto">
          <a:xfrm>
            <a:off x="1252314" y="3279159"/>
            <a:ext cx="1908284" cy="15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74F1E0B-7955-42A4-AF50-3BA1B3967D17}"/>
              </a:ext>
            </a:extLst>
          </p:cNvPr>
          <p:cNvGrpSpPr/>
          <p:nvPr/>
        </p:nvGrpSpPr>
        <p:grpSpPr>
          <a:xfrm>
            <a:off x="1252314" y="1645234"/>
            <a:ext cx="1917263" cy="1593481"/>
            <a:chOff x="762000" y="1581150"/>
            <a:chExt cx="1917263" cy="1593481"/>
          </a:xfrm>
        </p:grpSpPr>
        <p:pic>
          <p:nvPicPr>
            <p:cNvPr id="27" name="Picture 2" descr="D:\Presentasi\pic\ulee lheu 2004.jpg">
              <a:extLst>
                <a:ext uri="{FF2B5EF4-FFF2-40B4-BE49-F238E27FC236}">
                  <a16:creationId xmlns:a16="http://schemas.microsoft.com/office/drawing/2014/main" id="{8C046DEA-A9A3-4600-94F7-AD8D5D8ED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2000" y="1581150"/>
              <a:ext cx="1917263" cy="1593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A974676-ACEB-4A79-A7F9-C1B53F3215EF}"/>
                </a:ext>
              </a:extLst>
            </p:cNvPr>
            <p:cNvSpPr txBox="1"/>
            <p:nvPr/>
          </p:nvSpPr>
          <p:spPr>
            <a:xfrm>
              <a:off x="762001" y="1593019"/>
              <a:ext cx="885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Before</a:t>
              </a:r>
            </a:p>
            <a:p>
              <a:r>
                <a:rPr lang="en-US" sz="900" b="1" dirty="0">
                  <a:solidFill>
                    <a:schemeClr val="bg1"/>
                  </a:solidFill>
                </a:rPr>
                <a:t>Tsunami</a:t>
              </a:r>
              <a:endParaRPr lang="id-ID" sz="9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Graphic 22">
            <a:extLst>
              <a:ext uri="{FF2B5EF4-FFF2-40B4-BE49-F238E27FC236}">
                <a16:creationId xmlns:a16="http://schemas.microsoft.com/office/drawing/2014/main" id="{DD248AC8-7A40-4414-B093-4219A57C819C}"/>
              </a:ext>
            </a:extLst>
          </p:cNvPr>
          <p:cNvSpPr/>
          <p:nvPr/>
        </p:nvSpPr>
        <p:spPr>
          <a:xfrm>
            <a:off x="6579345" y="905732"/>
            <a:ext cx="2129239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626E5692-6F66-4292-95F5-A2C405E32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745" y="333309"/>
            <a:ext cx="4317256" cy="865773"/>
          </a:xfrm>
        </p:spPr>
        <p:txBody>
          <a:bodyPr anchor="ctr">
            <a:noAutofit/>
          </a:bodyPr>
          <a:lstStyle/>
          <a:p>
            <a:pPr algn="l">
              <a:lnSpc>
                <a:spcPts val="2400"/>
              </a:lnSpc>
            </a:pPr>
            <a: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The Destruction Figure in </a:t>
            </a:r>
            <a:b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Banda Aceh</a:t>
            </a:r>
            <a:endParaRPr lang="ru-RU" sz="2800" spc="-15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C8A74F-7BE6-4886-9F31-A781560B6B70}"/>
              </a:ext>
            </a:extLst>
          </p:cNvPr>
          <p:cNvGrpSpPr/>
          <p:nvPr/>
        </p:nvGrpSpPr>
        <p:grpSpPr>
          <a:xfrm>
            <a:off x="7239000" y="209550"/>
            <a:ext cx="1469584" cy="626858"/>
            <a:chOff x="7239000" y="209550"/>
            <a:chExt cx="1469584" cy="62685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AC3C50C-3DE5-4F2D-8C34-6E93A603B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09550"/>
              <a:ext cx="478984" cy="626858"/>
            </a:xfrm>
            <a:prstGeom prst="rect">
              <a:avLst/>
            </a:prstGeom>
          </p:spPr>
        </p:pic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CB90DF0-C569-4FAB-B0F3-638A0FEF72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260883"/>
              <a:ext cx="863228" cy="3477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46658" tIns="23330" rIns="46658" bIns="23330">
              <a:spAutoFit/>
            </a:bodyPr>
            <a:lstStyle/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City of </a:t>
              </a:r>
            </a:p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Banda Aceh</a:t>
              </a:r>
              <a:endParaRPr lang="en-US" sz="1050" kern="0" dirty="0">
                <a:solidFill>
                  <a:srgbClr val="000000"/>
                </a:solidFill>
                <a:ea typeface="Arial Unicode MS" pitchFamily="34" charset="-128"/>
                <a:cs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732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D0F7E7B-C1F5-4C8F-BD0D-C08AEE6A5A79}"/>
              </a:ext>
            </a:extLst>
          </p:cNvPr>
          <p:cNvGrpSpPr/>
          <p:nvPr/>
        </p:nvGrpSpPr>
        <p:grpSpPr>
          <a:xfrm>
            <a:off x="2519212" y="2486646"/>
            <a:ext cx="2662388" cy="969580"/>
            <a:chOff x="2966168" y="2648927"/>
            <a:chExt cx="3549850" cy="1292773"/>
          </a:xfrm>
          <a:noFill/>
        </p:grpSpPr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39F128E6-C928-4A05-8F8C-C351807A539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5644307"/>
                </p:ext>
              </p:extLst>
            </p:nvPr>
          </p:nvGraphicFramePr>
          <p:xfrm>
            <a:off x="2966168" y="2648928"/>
            <a:ext cx="1035249" cy="12809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5" name="Image" r:id="rId4" imgW="1498413" imgH="1853968" progId="">
                    <p:embed/>
                  </p:oleObj>
                </mc:Choice>
                <mc:Fallback>
                  <p:oleObj name="Image" r:id="rId4" imgW="1498413" imgH="185396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6">
                                  <a14:imgEffect>
                                    <a14:brightnessContrast bright="20000" contrast="-2000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66168" y="2648928"/>
                          <a:ext cx="1035249" cy="12809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D7D3B8E-2D83-4FCB-AE42-A11F5ED2C71D}"/>
                </a:ext>
              </a:extLst>
            </p:cNvPr>
            <p:cNvGrpSpPr/>
            <p:nvPr/>
          </p:nvGrpSpPr>
          <p:grpSpPr>
            <a:xfrm>
              <a:off x="4001418" y="2648927"/>
              <a:ext cx="2514600" cy="1292773"/>
              <a:chOff x="1905000" y="2766847"/>
              <a:chExt cx="2514600" cy="1292773"/>
            </a:xfrm>
            <a:grpFill/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6C687EB-66E5-4CDF-B97B-CC5F05F8BEEF}"/>
                  </a:ext>
                </a:extLst>
              </p:cNvPr>
              <p:cNvSpPr/>
              <p:nvPr/>
            </p:nvSpPr>
            <p:spPr>
              <a:xfrm>
                <a:off x="1905000" y="3450020"/>
                <a:ext cx="2514600" cy="609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Livable housing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5E91AB6-87CE-4127-9C8C-B9B8FD75D2B8}"/>
                  </a:ext>
                </a:extLst>
              </p:cNvPr>
              <p:cNvSpPr txBox="1"/>
              <p:nvPr/>
            </p:nvSpPr>
            <p:spPr>
              <a:xfrm>
                <a:off x="2006600" y="2766847"/>
                <a:ext cx="1828800" cy="662153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r>
                  <a:rPr lang="en-US" sz="3000" b="1" dirty="0">
                    <a:latin typeface="+mj-lt"/>
                  </a:rPr>
                  <a:t>99,27</a:t>
                </a:r>
                <a:r>
                  <a:rPr lang="id-ID" sz="3000" b="1" baseline="30000" dirty="0">
                    <a:latin typeface="+mj-lt"/>
                  </a:rPr>
                  <a:t>%</a:t>
                </a:r>
                <a:endParaRPr lang="en-US" sz="3000" b="1" dirty="0">
                  <a:latin typeface="+mj-lt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BADF13-BCEC-415D-8119-23F45E1B1611}"/>
              </a:ext>
            </a:extLst>
          </p:cNvPr>
          <p:cNvGrpSpPr/>
          <p:nvPr/>
        </p:nvGrpSpPr>
        <p:grpSpPr>
          <a:xfrm>
            <a:off x="5257826" y="3668406"/>
            <a:ext cx="2758871" cy="1008994"/>
            <a:chOff x="6641232" y="4507160"/>
            <a:chExt cx="3678494" cy="1345325"/>
          </a:xfrm>
          <a:noFill/>
        </p:grpSpPr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5772FBA6-7984-4F63-9538-F841E85EE74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8385481"/>
                </p:ext>
              </p:extLst>
            </p:nvPr>
          </p:nvGraphicFramePr>
          <p:xfrm>
            <a:off x="6641232" y="4507160"/>
            <a:ext cx="1035249" cy="12809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6" name="Image" r:id="rId7" imgW="1498413" imgH="1853968" progId="Photoshop.Image.16">
                    <p:embed/>
                  </p:oleObj>
                </mc:Choice>
                <mc:Fallback>
                  <p:oleObj name="Image" r:id="rId7" imgW="1498413" imgH="1853968" progId="Photoshop.Image.1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9">
                                  <a14:imgEffect>
                                    <a14:brightnessContrast bright="20000" contrast="-2000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41232" y="4507160"/>
                          <a:ext cx="1035249" cy="12809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5695FF-1953-443C-805B-4DF3713E3DF7}"/>
                </a:ext>
              </a:extLst>
            </p:cNvPr>
            <p:cNvGrpSpPr/>
            <p:nvPr/>
          </p:nvGrpSpPr>
          <p:grpSpPr>
            <a:xfrm>
              <a:off x="7676481" y="4507160"/>
              <a:ext cx="2643245" cy="1345325"/>
              <a:chOff x="1905000" y="2766847"/>
              <a:chExt cx="2643245" cy="1345325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071CBB7-B7E8-4464-8497-DA4F265BBB23}"/>
                  </a:ext>
                </a:extLst>
              </p:cNvPr>
              <p:cNvSpPr/>
              <p:nvPr/>
            </p:nvSpPr>
            <p:spPr>
              <a:xfrm>
                <a:off x="1905000" y="3450019"/>
                <a:ext cx="2643245" cy="6621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Waste collection </a:t>
                </a:r>
              </a:p>
              <a:p>
                <a:r>
                  <a:rPr lang="en-US" dirty="0">
                    <a:solidFill>
                      <a:prstClr val="black"/>
                    </a:solidFill>
                  </a:rPr>
                  <a:t>coverage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B2D1AB-E225-41BD-8AA8-B6B2247F2AE5}"/>
                  </a:ext>
                </a:extLst>
              </p:cNvPr>
              <p:cNvSpPr txBox="1"/>
              <p:nvPr/>
            </p:nvSpPr>
            <p:spPr>
              <a:xfrm>
                <a:off x="2006600" y="2766847"/>
                <a:ext cx="1828800" cy="662153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r>
                  <a:rPr lang="id-ID" sz="3000" b="1" dirty="0">
                    <a:latin typeface="+mj-lt"/>
                  </a:rPr>
                  <a:t>88</a:t>
                </a:r>
                <a:r>
                  <a:rPr lang="id-ID" sz="3000" b="1" baseline="30000" dirty="0">
                    <a:latin typeface="+mj-lt"/>
                  </a:rPr>
                  <a:t>%</a:t>
                </a:r>
                <a:endParaRPr lang="en-US" sz="3000" b="1" dirty="0">
                  <a:latin typeface="+mj-lt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123DF1F-1F48-4830-A4A2-6D913EAECDC3}"/>
              </a:ext>
            </a:extLst>
          </p:cNvPr>
          <p:cNvGrpSpPr/>
          <p:nvPr/>
        </p:nvGrpSpPr>
        <p:grpSpPr>
          <a:xfrm>
            <a:off x="2519212" y="1279925"/>
            <a:ext cx="2662386" cy="969580"/>
            <a:chOff x="6641233" y="903479"/>
            <a:chExt cx="3549848" cy="1292773"/>
          </a:xfrm>
          <a:noFill/>
        </p:grpSpPr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E5A6E958-FA7A-414A-A65E-1AF76A7EDB7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6146270"/>
                </p:ext>
              </p:extLst>
            </p:nvPr>
          </p:nvGraphicFramePr>
          <p:xfrm>
            <a:off x="6641233" y="903479"/>
            <a:ext cx="1035249" cy="12809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7" name="Image" r:id="rId10" imgW="1498413" imgH="1853968" progId="Photoshop.Image.16">
                    <p:embed/>
                  </p:oleObj>
                </mc:Choice>
                <mc:Fallback>
                  <p:oleObj name="Image" r:id="rId10" imgW="1498413" imgH="1853968" progId="Photoshop.Image.1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2">
                                  <a14:imgEffect>
                                    <a14:brightnessContrast bright="20000" contrast="-2000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41233" y="903479"/>
                          <a:ext cx="1035249" cy="12809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1486BA-EA75-417B-8E99-EE3635561284}"/>
                </a:ext>
              </a:extLst>
            </p:cNvPr>
            <p:cNvGrpSpPr/>
            <p:nvPr/>
          </p:nvGrpSpPr>
          <p:grpSpPr>
            <a:xfrm>
              <a:off x="7676481" y="903479"/>
              <a:ext cx="2514600" cy="1292773"/>
              <a:chOff x="1905000" y="2766847"/>
              <a:chExt cx="2514600" cy="1292773"/>
            </a:xfrm>
            <a:grpFill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AB12EE0-E40E-49BF-B4A3-87BBE6EBC72E}"/>
                  </a:ext>
                </a:extLst>
              </p:cNvPr>
              <p:cNvSpPr/>
              <p:nvPr/>
            </p:nvSpPr>
            <p:spPr>
              <a:xfrm>
                <a:off x="1905000" y="3450020"/>
                <a:ext cx="2514600" cy="609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Clean Water </a:t>
                </a:r>
              </a:p>
              <a:p>
                <a:r>
                  <a:rPr lang="en-US" dirty="0">
                    <a:solidFill>
                      <a:prstClr val="black"/>
                    </a:solidFill>
                  </a:rPr>
                  <a:t>Coverage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4CCAB87-EFFB-4ACE-8FCC-A939A84F4ED0}"/>
                  </a:ext>
                </a:extLst>
              </p:cNvPr>
              <p:cNvSpPr txBox="1"/>
              <p:nvPr/>
            </p:nvSpPr>
            <p:spPr>
              <a:xfrm>
                <a:off x="2006600" y="2766847"/>
                <a:ext cx="1828800" cy="662153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r>
                  <a:rPr lang="id-ID" sz="3000" b="1" dirty="0">
                    <a:latin typeface="+mj-lt"/>
                  </a:rPr>
                  <a:t>86</a:t>
                </a:r>
                <a:r>
                  <a:rPr lang="id-ID" sz="3000" b="1" baseline="30000" dirty="0">
                    <a:latin typeface="+mj-lt"/>
                  </a:rPr>
                  <a:t>%</a:t>
                </a:r>
                <a:endParaRPr lang="en-US" sz="3000" b="1" dirty="0">
                  <a:latin typeface="+mj-lt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A49F182-90EB-425C-9904-4334BA28DD4D}"/>
              </a:ext>
            </a:extLst>
          </p:cNvPr>
          <p:cNvGrpSpPr/>
          <p:nvPr/>
        </p:nvGrpSpPr>
        <p:grpSpPr>
          <a:xfrm>
            <a:off x="5257800" y="2495550"/>
            <a:ext cx="2662387" cy="969580"/>
            <a:chOff x="6641232" y="2648927"/>
            <a:chExt cx="3549849" cy="1292773"/>
          </a:xfrm>
          <a:noFill/>
        </p:grpSpPr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3C821724-C58D-4FE5-AF7C-4FE6645EF60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0013227"/>
                </p:ext>
              </p:extLst>
            </p:nvPr>
          </p:nvGraphicFramePr>
          <p:xfrm>
            <a:off x="6641232" y="2648927"/>
            <a:ext cx="1035249" cy="12809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8" name="Image" r:id="rId13" imgW="1498413" imgH="1853968" progId="">
                    <p:embed/>
                  </p:oleObj>
                </mc:Choice>
                <mc:Fallback>
                  <p:oleObj name="Image" r:id="rId13" imgW="1498413" imgH="185396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5">
                                  <a14:imgEffect>
                                    <a14:brightnessContrast bright="20000" contrast="-2000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41232" y="2648927"/>
                          <a:ext cx="1035249" cy="12809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5C722A4-8063-447C-A3FF-A185CEB24ECA}"/>
                </a:ext>
              </a:extLst>
            </p:cNvPr>
            <p:cNvGrpSpPr/>
            <p:nvPr/>
          </p:nvGrpSpPr>
          <p:grpSpPr>
            <a:xfrm>
              <a:off x="7676481" y="2648927"/>
              <a:ext cx="2514600" cy="1292773"/>
              <a:chOff x="1905000" y="2766847"/>
              <a:chExt cx="2514600" cy="1292773"/>
            </a:xfrm>
            <a:grpFill/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DDC8D9D-C93A-4D26-B52C-6644E855A77B}"/>
                  </a:ext>
                </a:extLst>
              </p:cNvPr>
              <p:cNvSpPr/>
              <p:nvPr/>
            </p:nvSpPr>
            <p:spPr>
              <a:xfrm>
                <a:off x="1905000" y="3450020"/>
                <a:ext cx="2514600" cy="609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Household with </a:t>
                </a:r>
              </a:p>
              <a:p>
                <a:r>
                  <a:rPr lang="en-US" dirty="0">
                    <a:solidFill>
                      <a:prstClr val="black"/>
                    </a:solidFill>
                  </a:rPr>
                  <a:t>good sanitation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FD419A3-C777-4B8E-97E8-0DD41200354C}"/>
                  </a:ext>
                </a:extLst>
              </p:cNvPr>
              <p:cNvSpPr txBox="1"/>
              <p:nvPr/>
            </p:nvSpPr>
            <p:spPr>
              <a:xfrm>
                <a:off x="2006600" y="2766847"/>
                <a:ext cx="1828800" cy="662153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r>
                  <a:rPr lang="id-ID" sz="3000" b="1" dirty="0">
                    <a:latin typeface="+mj-lt"/>
                  </a:rPr>
                  <a:t>91,72</a:t>
                </a:r>
                <a:r>
                  <a:rPr lang="id-ID" sz="3000" b="1" baseline="30000" dirty="0">
                    <a:latin typeface="+mj-lt"/>
                  </a:rPr>
                  <a:t>%</a:t>
                </a:r>
                <a:endParaRPr lang="en-US" sz="3000" b="1" dirty="0">
                  <a:latin typeface="+mj-lt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9265EE-E1C0-484B-83B0-5513905DB56F}"/>
              </a:ext>
            </a:extLst>
          </p:cNvPr>
          <p:cNvGrpSpPr/>
          <p:nvPr/>
        </p:nvGrpSpPr>
        <p:grpSpPr>
          <a:xfrm>
            <a:off x="2519148" y="3659407"/>
            <a:ext cx="2664960" cy="981405"/>
            <a:chOff x="2966168" y="4507159"/>
            <a:chExt cx="3553280" cy="1308540"/>
          </a:xfrm>
          <a:noFill/>
        </p:grpSpPr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4B7FE638-D491-4407-A0B8-34E14ED51CC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8817154"/>
                </p:ext>
              </p:extLst>
            </p:nvPr>
          </p:nvGraphicFramePr>
          <p:xfrm>
            <a:off x="2966168" y="4507159"/>
            <a:ext cx="1035249" cy="12809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9" name="Image" r:id="rId16" imgW="1498413" imgH="1853968" progId="">
                    <p:embed/>
                  </p:oleObj>
                </mc:Choice>
                <mc:Fallback>
                  <p:oleObj name="Image" r:id="rId16" imgW="1498413" imgH="185396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8">
                                  <a14:imgEffect>
                                    <a14:brightnessContrast bright="20000" contrast="-2000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66168" y="4507159"/>
                          <a:ext cx="1035249" cy="12809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E831CB7-B125-409E-8A3E-1EFCDF839804}"/>
                </a:ext>
              </a:extLst>
            </p:cNvPr>
            <p:cNvGrpSpPr/>
            <p:nvPr/>
          </p:nvGrpSpPr>
          <p:grpSpPr>
            <a:xfrm>
              <a:off x="4004848" y="4522926"/>
              <a:ext cx="2514600" cy="1292773"/>
              <a:chOff x="1905000" y="2766847"/>
              <a:chExt cx="2514600" cy="1292773"/>
            </a:xfrm>
            <a:grpFill/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21297DF-DC9A-4628-9D8D-5E594128DA77}"/>
                  </a:ext>
                </a:extLst>
              </p:cNvPr>
              <p:cNvSpPr/>
              <p:nvPr/>
            </p:nvSpPr>
            <p:spPr>
              <a:xfrm>
                <a:off x="1905000" y="3450020"/>
                <a:ext cx="2514600" cy="609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Public Green </a:t>
                </a:r>
              </a:p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Open space</a:t>
                </a:r>
                <a:endParaRPr lang="id-ID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1B1A3AC-A00A-4840-9849-433EEB221901}"/>
                  </a:ext>
                </a:extLst>
              </p:cNvPr>
              <p:cNvSpPr txBox="1"/>
              <p:nvPr/>
            </p:nvSpPr>
            <p:spPr>
              <a:xfrm>
                <a:off x="2006600" y="2766847"/>
                <a:ext cx="1828800" cy="662153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r>
                  <a:rPr lang="id-ID" sz="3000" b="1" dirty="0">
                    <a:latin typeface="+mj-lt"/>
                  </a:rPr>
                  <a:t>13,2</a:t>
                </a:r>
                <a:r>
                  <a:rPr lang="id-ID" sz="3000" b="1" baseline="30000" dirty="0">
                    <a:latin typeface="+mj-lt"/>
                  </a:rPr>
                  <a:t>%</a:t>
                </a:r>
                <a:endParaRPr lang="en-US" sz="3000" b="1" dirty="0">
                  <a:latin typeface="+mj-lt"/>
                </a:endParaRPr>
              </a:p>
            </p:txBody>
          </p:sp>
        </p:grp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BCD0BC4B-E4E9-4E26-8122-7F3DBAC834EE}"/>
              </a:ext>
            </a:extLst>
          </p:cNvPr>
          <p:cNvSpPr txBox="1">
            <a:spLocks/>
          </p:cNvSpPr>
          <p:nvPr/>
        </p:nvSpPr>
        <p:spPr>
          <a:xfrm>
            <a:off x="620318" y="366440"/>
            <a:ext cx="4046932" cy="440235"/>
          </a:xfrm>
          <a:prstGeom prst="rect">
            <a:avLst/>
          </a:prstGeom>
        </p:spPr>
        <p:txBody>
          <a:bodyPr lIns="68580" tIns="34290" rIns="68580" bIns="34290" anchor="ctr" anchorCtr="0">
            <a:noAutofit/>
          </a:bodyPr>
          <a:lstStyle>
            <a:lvl1pPr marL="0" indent="0" algn="ctr" defTabSz="914265" rtl="0" eaLnBrk="1" latinLnBrk="1" hangingPunct="1">
              <a:spcBef>
                <a:spcPct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Infrastructure Profile</a:t>
            </a:r>
            <a:endParaRPr lang="ru-RU" sz="2800" spc="-15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" name="Graphic 22">
            <a:extLst>
              <a:ext uri="{FF2B5EF4-FFF2-40B4-BE49-F238E27FC236}">
                <a16:creationId xmlns:a16="http://schemas.microsoft.com/office/drawing/2014/main" id="{36208624-8072-490C-BC5B-947BC8663583}"/>
              </a:ext>
            </a:extLst>
          </p:cNvPr>
          <p:cNvSpPr/>
          <p:nvPr/>
        </p:nvSpPr>
        <p:spPr>
          <a:xfrm>
            <a:off x="685800" y="830516"/>
            <a:ext cx="2129239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5E4B2EC-2BFA-4A99-A2F2-47626E98DCDC}"/>
              </a:ext>
            </a:extLst>
          </p:cNvPr>
          <p:cNvGrpSpPr/>
          <p:nvPr/>
        </p:nvGrpSpPr>
        <p:grpSpPr>
          <a:xfrm>
            <a:off x="7239000" y="209550"/>
            <a:ext cx="1469584" cy="626858"/>
            <a:chOff x="7239000" y="209550"/>
            <a:chExt cx="1469584" cy="62685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4470EB9-36C3-4717-88E3-EB0F3A38D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09550"/>
              <a:ext cx="478984" cy="626858"/>
            </a:xfrm>
            <a:prstGeom prst="rect">
              <a:avLst/>
            </a:prstGeom>
          </p:spPr>
        </p:pic>
        <p:sp>
          <p:nvSpPr>
            <p:cNvPr id="39" name="TextBox 3">
              <a:extLst>
                <a:ext uri="{FF2B5EF4-FFF2-40B4-BE49-F238E27FC236}">
                  <a16:creationId xmlns:a16="http://schemas.microsoft.com/office/drawing/2014/main" id="{4B8CC2F9-2552-4774-8892-4FFD30BB1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260883"/>
              <a:ext cx="863228" cy="3477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46658" tIns="23330" rIns="46658" bIns="23330">
              <a:spAutoFit/>
            </a:bodyPr>
            <a:lstStyle/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City of </a:t>
              </a:r>
            </a:p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Banda Aceh</a:t>
              </a:r>
              <a:endParaRPr lang="en-US" sz="1050" kern="0" dirty="0">
                <a:solidFill>
                  <a:srgbClr val="000000"/>
                </a:solidFill>
                <a:ea typeface="Arial Unicode MS" pitchFamily="34" charset="-128"/>
                <a:cs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202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1000" y="905621"/>
            <a:ext cx="3373772" cy="15465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Gender Equality (lack of women representative in city parliament)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Industry, Innovation and Infrastructure (low </a:t>
            </a:r>
            <a:r>
              <a:rPr lang="id-ID" sz="1200" dirty="0">
                <a:latin typeface="Calibri" panose="020F0502020204030204" pitchFamily="34" charset="0"/>
              </a:rPr>
              <a:t/>
            </a:r>
            <a:br>
              <a:rPr lang="id-ID" sz="1200" dirty="0">
                <a:latin typeface="Calibri" panose="020F0502020204030204" pitchFamily="34" charset="0"/>
              </a:rPr>
            </a:br>
            <a:r>
              <a:rPr lang="en-US" sz="1200" dirty="0">
                <a:latin typeface="Calibri" panose="020F0502020204030204" pitchFamily="34" charset="0"/>
              </a:rPr>
              <a:t>development of innovation sector)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Responsible Consumption and Production (lack </a:t>
            </a:r>
            <a:r>
              <a:rPr lang="id-ID" sz="1200" dirty="0">
                <a:latin typeface="Calibri" panose="020F0502020204030204" pitchFamily="34" charset="0"/>
              </a:rPr>
              <a:t/>
            </a:r>
            <a:br>
              <a:rPr lang="id-ID" sz="1200" dirty="0">
                <a:latin typeface="Calibri" panose="020F0502020204030204" pitchFamily="34" charset="0"/>
              </a:rPr>
            </a:br>
            <a:r>
              <a:rPr lang="en-US" sz="1200" dirty="0">
                <a:latin typeface="Calibri" panose="020F0502020204030204" pitchFamily="34" charset="0"/>
              </a:rPr>
              <a:t>of waste recycle and waste water treatment)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Life below water (lack of pollution treatment)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Partnership for the goals (lack data provision)</a:t>
            </a:r>
            <a:endParaRPr lang="id-ID" sz="12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3821746"/>
            <a:ext cx="8763000" cy="11772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Mayor Regulation No 52 Year 2009 on  The General Implementation Guideline of </a:t>
            </a:r>
            <a:r>
              <a:rPr lang="en-US" sz="1200" dirty="0" err="1">
                <a:latin typeface="Calibri" panose="020F0502020204030204" pitchFamily="34" charset="0"/>
              </a:rPr>
              <a:t>Musrena</a:t>
            </a:r>
            <a:r>
              <a:rPr lang="en-US" sz="1200" dirty="0">
                <a:latin typeface="Calibri" panose="020F0502020204030204" pitchFamily="34" charset="0"/>
              </a:rPr>
              <a:t> (Development Planning Forum for Women)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Mayor Regulation No 1 Year 2019 on The Fulfillment of Right for People With Disabilities to Decent Job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Mayor Regulation No 14 Year 2017 on The Inclusive Development Planning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Mayor Regulation No 14 Year 2018 on The Development of Banda Aceh City Towards Children-Friendly 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Mayor Decision No 265 Year 2016 on The Assignment of School/Madrasa Implementing Inclusive Education Model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Mayor Regulation No 18 Year 2018 on Gender Responsive Planning and Budgeting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B85858-27EE-43E4-A040-4E88C4990033}"/>
              </a:ext>
            </a:extLst>
          </p:cNvPr>
          <p:cNvSpPr txBox="1">
            <a:spLocks/>
          </p:cNvSpPr>
          <p:nvPr/>
        </p:nvSpPr>
        <p:spPr>
          <a:xfrm>
            <a:off x="381000" y="590550"/>
            <a:ext cx="2212534" cy="283559"/>
          </a:xfrm>
          <a:prstGeom prst="rect">
            <a:avLst/>
          </a:prstGeom>
          <a:solidFill>
            <a:srgbClr val="002060"/>
          </a:solidFill>
        </p:spPr>
        <p:txBody>
          <a:bodyPr vert="horz" lIns="91428" tIns="45714" rIns="91428" bIns="45714" rtlCol="0" anchor="ctr" anchorCtr="0">
            <a:noAutofit/>
          </a:bodyPr>
          <a:lstStyle>
            <a:lvl1pPr marL="0" indent="0" algn="ctr" defTabSz="914265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BANDA ACEH BIGGEST ISSUES  IN SDG</a:t>
            </a:r>
            <a:endParaRPr lang="ru-RU" sz="1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Graphic 22">
            <a:extLst>
              <a:ext uri="{FF2B5EF4-FFF2-40B4-BE49-F238E27FC236}">
                <a16:creationId xmlns:a16="http://schemas.microsoft.com/office/drawing/2014/main" id="{5B124C48-2BE4-4E03-A682-508A8EF79E00}"/>
              </a:ext>
            </a:extLst>
          </p:cNvPr>
          <p:cNvSpPr/>
          <p:nvPr/>
        </p:nvSpPr>
        <p:spPr>
          <a:xfrm>
            <a:off x="4042961" y="-365593"/>
            <a:ext cx="2129239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FD948C-950C-4561-995B-000117E25EFF}"/>
              </a:ext>
            </a:extLst>
          </p:cNvPr>
          <p:cNvGrpSpPr/>
          <p:nvPr/>
        </p:nvGrpSpPr>
        <p:grpSpPr>
          <a:xfrm>
            <a:off x="3962400" y="487413"/>
            <a:ext cx="4648200" cy="3235632"/>
            <a:chOff x="1828800" y="698421"/>
            <a:chExt cx="4648200" cy="323563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BC2A89C-F951-4BBD-9F53-495A67F7401E}"/>
                </a:ext>
              </a:extLst>
            </p:cNvPr>
            <p:cNvGrpSpPr/>
            <p:nvPr/>
          </p:nvGrpSpPr>
          <p:grpSpPr>
            <a:xfrm>
              <a:off x="1828800" y="1046859"/>
              <a:ext cx="4648200" cy="2887194"/>
              <a:chOff x="3605322" y="263749"/>
              <a:chExt cx="5362847" cy="3331091"/>
            </a:xfrm>
          </p:grpSpPr>
          <p:pic>
            <p:nvPicPr>
              <p:cNvPr id="1321" name="Picture 297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2" t="7249" r="3125" b="1202"/>
              <a:stretch/>
            </p:blipFill>
            <p:spPr bwMode="auto">
              <a:xfrm>
                <a:off x="3605322" y="263749"/>
                <a:ext cx="5362847" cy="33310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0044BF0-CD19-43D8-83E0-E7CAB68C1AC9}"/>
                  </a:ext>
                </a:extLst>
              </p:cNvPr>
              <p:cNvSpPr/>
              <p:nvPr/>
            </p:nvSpPr>
            <p:spPr>
              <a:xfrm>
                <a:off x="5791200" y="2087442"/>
                <a:ext cx="1386697" cy="334287"/>
              </a:xfrm>
              <a:prstGeom prst="rect">
                <a:avLst/>
              </a:prstGeom>
              <a:solidFill>
                <a:srgbClr val="002060">
                  <a:alpha val="54000"/>
                </a:srgbClr>
              </a:solidFill>
              <a:ln cap="flat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481" tIns="25713" rIns="51428" bIns="25713" anchor="ctr"/>
              <a:lstStyle/>
              <a:p>
                <a:pPr algn="ctr">
                  <a:defRPr/>
                </a:pPr>
                <a:r>
                  <a:rPr 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55%</a:t>
                </a:r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AE575B-9C50-4CF7-8FC9-B0FE21EE7466}"/>
                </a:ext>
              </a:extLst>
            </p:cNvPr>
            <p:cNvSpPr/>
            <p:nvPr/>
          </p:nvSpPr>
          <p:spPr>
            <a:xfrm>
              <a:off x="1989575" y="698421"/>
              <a:ext cx="1423788" cy="425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2400" b="1" spc="-150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</a:rPr>
                <a:t>SGDs</a:t>
              </a:r>
              <a:r>
                <a:rPr lang="id-ID" sz="2400" b="1" spc="-150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400" b="1" spc="-150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</a:rPr>
                <a:t>Index</a:t>
              </a:r>
              <a:endParaRPr lang="ru-RU" sz="2400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6701EED3-A231-4088-9B21-AF04A2B01186}"/>
              </a:ext>
            </a:extLst>
          </p:cNvPr>
          <p:cNvSpPr txBox="1">
            <a:spLocks/>
          </p:cNvSpPr>
          <p:nvPr/>
        </p:nvSpPr>
        <p:spPr>
          <a:xfrm>
            <a:off x="381000" y="3535961"/>
            <a:ext cx="2980608" cy="265811"/>
          </a:xfrm>
          <a:prstGeom prst="rect">
            <a:avLst/>
          </a:prstGeom>
          <a:solidFill>
            <a:srgbClr val="002060"/>
          </a:solidFill>
        </p:spPr>
        <p:txBody>
          <a:bodyPr vert="horz" lIns="91428" tIns="45714" rIns="91428" bIns="45714" rtlCol="0" anchor="ctr" anchorCtr="0">
            <a:noAutofit/>
          </a:bodyPr>
          <a:lstStyle>
            <a:lvl1pPr marL="0" indent="0" algn="ctr" defTabSz="914265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REGULATIONS TO SUPPORT SDG INCLUSIVENESS</a:t>
            </a:r>
            <a:endParaRPr lang="ru-RU" sz="1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E92E4F-3E29-498A-BFA5-AA000AC024D1}"/>
              </a:ext>
            </a:extLst>
          </p:cNvPr>
          <p:cNvSpPr txBox="1"/>
          <p:nvPr/>
        </p:nvSpPr>
        <p:spPr>
          <a:xfrm>
            <a:off x="381000" y="2820921"/>
            <a:ext cx="2488746" cy="6232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66% WOMEN CIVIL SERVANTS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12% WOMEN TOP OFFICIALS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39% MIDDLE OFFICIAL</a:t>
            </a:r>
            <a:endParaRPr lang="id-ID" sz="1200" dirty="0">
              <a:latin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62A89E4-1993-4C76-9E99-892051843262}"/>
              </a:ext>
            </a:extLst>
          </p:cNvPr>
          <p:cNvSpPr txBox="1">
            <a:spLocks/>
          </p:cNvSpPr>
          <p:nvPr/>
        </p:nvSpPr>
        <p:spPr>
          <a:xfrm>
            <a:off x="381000" y="2549352"/>
            <a:ext cx="1433871" cy="271569"/>
          </a:xfrm>
          <a:prstGeom prst="rect">
            <a:avLst/>
          </a:prstGeom>
          <a:solidFill>
            <a:srgbClr val="002060"/>
          </a:solidFill>
        </p:spPr>
        <p:txBody>
          <a:bodyPr vert="horz" lIns="91428" tIns="45714" rIns="91428" bIns="45714" rtlCol="0" anchor="ctr" anchorCtr="0">
            <a:noAutofit/>
          </a:bodyPr>
          <a:lstStyle>
            <a:lvl1pPr marL="0" indent="0" algn="ctr" defTabSz="914265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GENDER EQUALITY</a:t>
            </a:r>
            <a:endParaRPr lang="ru-RU" sz="1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6C0545-83D5-4B78-8E0C-98F388D8E7BE}"/>
              </a:ext>
            </a:extLst>
          </p:cNvPr>
          <p:cNvGrpSpPr/>
          <p:nvPr/>
        </p:nvGrpSpPr>
        <p:grpSpPr>
          <a:xfrm>
            <a:off x="7239000" y="209550"/>
            <a:ext cx="1469584" cy="626858"/>
            <a:chOff x="7239000" y="209550"/>
            <a:chExt cx="1469584" cy="6268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E6D1E1-3D6E-42CC-B8BF-570EE0BBB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09550"/>
              <a:ext cx="478984" cy="626858"/>
            </a:xfrm>
            <a:prstGeom prst="rect">
              <a:avLst/>
            </a:prstGeom>
          </p:spPr>
        </p:pic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133C6AB7-F733-46BB-AF60-9B1CB006AC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260883"/>
              <a:ext cx="863228" cy="3477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46658" tIns="23330" rIns="46658" bIns="23330">
              <a:spAutoFit/>
            </a:bodyPr>
            <a:lstStyle/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City of </a:t>
              </a:r>
            </a:p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Banda Aceh</a:t>
              </a:r>
              <a:endParaRPr lang="en-US" sz="1050" kern="0" dirty="0">
                <a:solidFill>
                  <a:srgbClr val="000000"/>
                </a:solidFill>
                <a:ea typeface="Arial Unicode MS" pitchFamily="34" charset="-128"/>
                <a:cs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394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>
          <a:xfrm>
            <a:off x="438150" y="1091067"/>
            <a:ext cx="3429000" cy="657201"/>
          </a:xfrm>
          <a:prstGeom prst="rect">
            <a:avLst/>
          </a:prstGeom>
          <a:noFill/>
        </p:spPr>
        <p:txBody>
          <a:bodyPr lIns="68580" tIns="34290" rIns="68580" bIns="34290"/>
          <a:lstStyle>
            <a:defPPr>
              <a:defRPr lang="ko-KR"/>
            </a:defPPr>
            <a:lvl1pPr marL="0" algn="l" defTabSz="914265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0" algn="l" defTabSz="914265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5" algn="l" defTabSz="914265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6" algn="l" defTabSz="914265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9" algn="l" defTabSz="914265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8" algn="l" defTabSz="914265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8" algn="l" defTabSz="914265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5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5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>
                <a:latin typeface="Calibri" panose="020F0502020204030204" pitchFamily="34" charset="0"/>
              </a:rPr>
              <a:t>MUSRENA – DEVELOPMENT PLANNING FORUM FOR WOMEN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8150" y="1748268"/>
            <a:ext cx="3610582" cy="2677644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Since 2007, Banda Aceh 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has conducted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Musrena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(Development Planning Forum for Women), a special forum for women to collect women aspirations and give opportunity for women to involve in the development process.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Musrena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also involves children group and disabled group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Starting from 2017, 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Banda Aceh develop an online application E-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Musrenbang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, which integrate proposal from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Musrena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and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Musrenbang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822287-BF77-4759-8A2D-23C25E858D72}"/>
              </a:ext>
            </a:extLst>
          </p:cNvPr>
          <p:cNvGrpSpPr/>
          <p:nvPr/>
        </p:nvGrpSpPr>
        <p:grpSpPr>
          <a:xfrm>
            <a:off x="6280587" y="3033129"/>
            <a:ext cx="2297875" cy="1899693"/>
            <a:chOff x="6846125" y="3271292"/>
            <a:chExt cx="2297875" cy="1899693"/>
          </a:xfrm>
        </p:grpSpPr>
        <p:pic>
          <p:nvPicPr>
            <p:cNvPr id="28" name="Picture Placeholder 19" descr="IMG_0030.JPG"/>
            <p:cNvPicPr>
              <a:picLocks noChangeAspect="1"/>
            </p:cNvPicPr>
            <p:nvPr/>
          </p:nvPicPr>
          <p:blipFill>
            <a:blip r:embed="rId3" cstate="print"/>
            <a:srcRect l="9322" r="9322"/>
            <a:stretch>
              <a:fillRect/>
            </a:stretch>
          </p:blipFill>
          <p:spPr>
            <a:xfrm>
              <a:off x="6846125" y="3271292"/>
              <a:ext cx="2286000" cy="187220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TextBox 28"/>
            <p:cNvSpPr txBox="1"/>
            <p:nvPr/>
          </p:nvSpPr>
          <p:spPr>
            <a:xfrm>
              <a:off x="6858000" y="4909387"/>
              <a:ext cx="2286000" cy="261598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lIns="91428" tIns="45714" rIns="91428" bIns="45714" rtlCol="0" anchor="ctr">
              <a:spAutoFit/>
            </a:bodyPr>
            <a:lstStyle/>
            <a:p>
              <a:pPr algn="ctr"/>
              <a:r>
                <a:rPr lang="en-US" altLang="ko-KR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EASY AND TRANSPARANT</a:t>
              </a:r>
              <a:endParaRPr lang="ko-KR" alt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E9BE718A-870B-44DF-B185-EB6409FEC128}"/>
              </a:ext>
            </a:extLst>
          </p:cNvPr>
          <p:cNvSpPr txBox="1">
            <a:spLocks/>
          </p:cNvSpPr>
          <p:nvPr/>
        </p:nvSpPr>
        <p:spPr>
          <a:xfrm>
            <a:off x="372668" y="366440"/>
            <a:ext cx="4046932" cy="440235"/>
          </a:xfrm>
          <a:prstGeom prst="rect">
            <a:avLst/>
          </a:prstGeom>
        </p:spPr>
        <p:txBody>
          <a:bodyPr lIns="68580" tIns="34290" rIns="68580" bIns="34290" anchor="ctr" anchorCtr="0">
            <a:noAutofit/>
          </a:bodyPr>
          <a:lstStyle>
            <a:lvl1pPr marL="0" indent="0" algn="ctr" defTabSz="914265" rtl="0" eaLnBrk="1" latinLnBrk="1" hangingPunct="1">
              <a:spcBef>
                <a:spcPct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id-ID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Inclusive Planning Approach</a:t>
            </a:r>
            <a:endParaRPr lang="ru-RU" sz="2800" spc="-15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Graphic 22">
            <a:extLst>
              <a:ext uri="{FF2B5EF4-FFF2-40B4-BE49-F238E27FC236}">
                <a16:creationId xmlns:a16="http://schemas.microsoft.com/office/drawing/2014/main" id="{76CEB70B-028B-4E88-BC9D-4DB536065791}"/>
              </a:ext>
            </a:extLst>
          </p:cNvPr>
          <p:cNvSpPr/>
          <p:nvPr/>
        </p:nvSpPr>
        <p:spPr>
          <a:xfrm>
            <a:off x="438150" y="830516"/>
            <a:ext cx="2129239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CF0D9D-2785-4239-9154-50384A6ED54E}"/>
              </a:ext>
            </a:extLst>
          </p:cNvPr>
          <p:cNvGrpSpPr/>
          <p:nvPr/>
        </p:nvGrpSpPr>
        <p:grpSpPr>
          <a:xfrm>
            <a:off x="4267200" y="2592194"/>
            <a:ext cx="2298947" cy="1872208"/>
            <a:chOff x="3533775" y="2642835"/>
            <a:chExt cx="2298947" cy="1872208"/>
          </a:xfrm>
        </p:grpSpPr>
        <p:pic>
          <p:nvPicPr>
            <p:cNvPr id="23" name="Picture 2" descr="\\120.10.11.41\Public\Evie\Foto Musren\anak2.JPG"/>
            <p:cNvPicPr>
              <a:picLocks noChangeAspect="1" noChangeArrowheads="1"/>
            </p:cNvPicPr>
            <p:nvPr/>
          </p:nvPicPr>
          <p:blipFill>
            <a:blip r:embed="rId4" cstate="print"/>
            <a:srcRect l="9268" r="9268"/>
            <a:stretch>
              <a:fillRect/>
            </a:stretch>
          </p:blipFill>
          <p:spPr bwMode="auto">
            <a:xfrm>
              <a:off x="3533775" y="2642835"/>
              <a:ext cx="2286000" cy="187220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3533775" y="4241152"/>
              <a:ext cx="2298947" cy="261598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lIns="91428" tIns="45714" rIns="91428" bIns="45714" rtlCol="0" anchor="ctr">
              <a:spAutoFit/>
            </a:bodyPr>
            <a:lstStyle/>
            <a:p>
              <a:pPr algn="ctr"/>
              <a:r>
                <a:rPr lang="en-US" altLang="ko-KR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ACCOMMODATE CHILDREN FORUM</a:t>
              </a:r>
              <a:endParaRPr lang="ko-KR" alt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615-418F-4D59-8010-50C4F4E96D13}"/>
              </a:ext>
            </a:extLst>
          </p:cNvPr>
          <p:cNvGrpSpPr/>
          <p:nvPr/>
        </p:nvGrpSpPr>
        <p:grpSpPr>
          <a:xfrm>
            <a:off x="6312707" y="1215427"/>
            <a:ext cx="2286000" cy="1871663"/>
            <a:chOff x="6900471" y="1226140"/>
            <a:chExt cx="2286000" cy="187166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0471" y="1226140"/>
              <a:ext cx="2286000" cy="187166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900471" y="2836205"/>
              <a:ext cx="2286000" cy="261598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lIns="91428" tIns="45714" rIns="91428" bIns="45714" rtlCol="0" anchor="ctr">
              <a:spAutoFit/>
            </a:bodyPr>
            <a:lstStyle/>
            <a:p>
              <a:pPr algn="ctr"/>
              <a:r>
                <a:rPr lang="en-US" altLang="ko-KR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INVOLVE DISABILITY GROUPS</a:t>
              </a:r>
              <a:endParaRPr lang="ko-KR" alt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4D1606-8607-4A57-89BA-91E011E41CEA}"/>
              </a:ext>
            </a:extLst>
          </p:cNvPr>
          <p:cNvGrpSpPr/>
          <p:nvPr/>
        </p:nvGrpSpPr>
        <p:grpSpPr>
          <a:xfrm>
            <a:off x="4424598" y="866558"/>
            <a:ext cx="2286000" cy="1879657"/>
            <a:chOff x="4572000" y="582556"/>
            <a:chExt cx="2286000" cy="1879657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590550"/>
              <a:ext cx="2286000" cy="187166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572000" y="582556"/>
              <a:ext cx="2286000" cy="261598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lIns="91428" tIns="45714" rIns="91428" bIns="45714" rtlCol="0" anchor="ctr">
              <a:spAutoFit/>
            </a:bodyPr>
            <a:lstStyle/>
            <a:p>
              <a:pPr algn="ctr"/>
              <a:r>
                <a:rPr lang="en-US" altLang="ko-KR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FOCUS ON WOMEN NEEDS</a:t>
              </a:r>
              <a:endParaRPr lang="ko-KR" alt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ED7955-F4DA-4AF2-94FA-1420C9C49B68}"/>
              </a:ext>
            </a:extLst>
          </p:cNvPr>
          <p:cNvGrpSpPr/>
          <p:nvPr/>
        </p:nvGrpSpPr>
        <p:grpSpPr>
          <a:xfrm>
            <a:off x="7239000" y="209550"/>
            <a:ext cx="1469584" cy="626858"/>
            <a:chOff x="7239000" y="209550"/>
            <a:chExt cx="1469584" cy="6268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7CC48C5-8A62-475B-A606-CEC81ED08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09550"/>
              <a:ext cx="478984" cy="626858"/>
            </a:xfrm>
            <a:prstGeom prst="rect">
              <a:avLst/>
            </a:prstGeom>
          </p:spPr>
        </p:pic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8215B886-33DA-4E58-A191-9AD1F0044E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260883"/>
              <a:ext cx="863228" cy="3477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46658" tIns="23330" rIns="46658" bIns="23330">
              <a:spAutoFit/>
            </a:bodyPr>
            <a:lstStyle/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City of </a:t>
              </a:r>
            </a:p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Banda Aceh</a:t>
              </a:r>
              <a:endParaRPr lang="en-US" sz="1050" kern="0" dirty="0">
                <a:solidFill>
                  <a:srgbClr val="000000"/>
                </a:solidFill>
                <a:ea typeface="Arial Unicode MS" pitchFamily="34" charset="-128"/>
                <a:cs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394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64477868"/>
              </p:ext>
            </p:extLst>
          </p:nvPr>
        </p:nvGraphicFramePr>
        <p:xfrm>
          <a:off x="4343400" y="1123950"/>
          <a:ext cx="47244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473967258"/>
              </p:ext>
            </p:extLst>
          </p:nvPr>
        </p:nvGraphicFramePr>
        <p:xfrm>
          <a:off x="0" y="1352550"/>
          <a:ext cx="41910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8C86E6A-9E06-4DEF-B9A9-19200B000AD3}"/>
              </a:ext>
            </a:extLst>
          </p:cNvPr>
          <p:cNvSpPr txBox="1">
            <a:spLocks/>
          </p:cNvSpPr>
          <p:nvPr/>
        </p:nvSpPr>
        <p:spPr>
          <a:xfrm>
            <a:off x="467918" y="366440"/>
            <a:ext cx="3875482" cy="909910"/>
          </a:xfrm>
          <a:prstGeom prst="rect">
            <a:avLst/>
          </a:prstGeom>
        </p:spPr>
        <p:txBody>
          <a:bodyPr lIns="68580" tIns="34290" rIns="68580" bIns="34290" anchor="t" anchorCtr="0">
            <a:noAutofit/>
          </a:bodyPr>
          <a:lstStyle>
            <a:lvl1pPr marL="0" indent="0" algn="ctr" defTabSz="914265" rtl="0" eaLnBrk="1" latinLnBrk="1" hangingPunct="1">
              <a:spcBef>
                <a:spcPct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en-US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The Impact </a:t>
            </a:r>
            <a:r>
              <a:rPr lang="en-US" sz="2800" b="1" spc="-15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Musrena</a:t>
            </a:r>
            <a:r>
              <a:rPr lang="en-US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on </a:t>
            </a:r>
            <a:endParaRPr lang="id-ID" sz="2800" b="1" spc="-15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>
              <a:lnSpc>
                <a:spcPts val="2600"/>
              </a:lnSpc>
            </a:pPr>
            <a:r>
              <a:rPr lang="en-US" sz="2800" b="1" spc="-15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Development Program</a:t>
            </a:r>
          </a:p>
          <a:p>
            <a:pPr algn="l">
              <a:lnSpc>
                <a:spcPts val="2600"/>
              </a:lnSpc>
            </a:pPr>
            <a:endParaRPr lang="en-US" sz="2800" b="1" spc="-15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595471B9-5015-495D-BA15-B429992F0B0F}"/>
              </a:ext>
            </a:extLst>
          </p:cNvPr>
          <p:cNvSpPr/>
          <p:nvPr/>
        </p:nvSpPr>
        <p:spPr>
          <a:xfrm>
            <a:off x="533400" y="1123950"/>
            <a:ext cx="2129239" cy="9298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lIns="68571" tIns="34286" rIns="68571" bIns="34286" rtlCol="0" anchor="ctr"/>
          <a:lstStyle/>
          <a:p>
            <a:pPr latinLnBrk="0"/>
            <a:endParaRPr lang="ru-RU" sz="1350" dirty="0">
              <a:solidFill>
                <a:prstClr val="black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CB61851-C70B-41D2-A59D-03516085345F}"/>
              </a:ext>
            </a:extLst>
          </p:cNvPr>
          <p:cNvGrpSpPr/>
          <p:nvPr/>
        </p:nvGrpSpPr>
        <p:grpSpPr>
          <a:xfrm>
            <a:off x="7239000" y="209550"/>
            <a:ext cx="1469584" cy="626858"/>
            <a:chOff x="7239000" y="209550"/>
            <a:chExt cx="1469584" cy="6268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F3E18C-4783-4961-B271-495E5F500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09550"/>
              <a:ext cx="478984" cy="626858"/>
            </a:xfrm>
            <a:prstGeom prst="rect">
              <a:avLst/>
            </a:prstGeom>
          </p:spPr>
        </p:pic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2BB39DDA-92E7-4A59-82CD-407B2356B0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260883"/>
              <a:ext cx="863228" cy="3477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46658" tIns="23330" rIns="46658" bIns="23330">
              <a:spAutoFit/>
            </a:bodyPr>
            <a:lstStyle/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City of </a:t>
              </a:r>
            </a:p>
            <a:p>
              <a:pPr algn="r" defTabSz="23329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id-ID" sz="1050" kern="0" dirty="0">
                  <a:solidFill>
                    <a:srgbClr val="000000"/>
                  </a:solidFill>
                  <a:ea typeface="华文宋体" pitchFamily="-84" charset="-122"/>
                  <a:cs typeface="Arial Unicode MS"/>
                </a:rPr>
                <a:t>Banda Aceh</a:t>
              </a:r>
              <a:endParaRPr lang="en-US" sz="1050" kern="0" dirty="0">
                <a:solidFill>
                  <a:srgbClr val="000000"/>
                </a:solidFill>
                <a:ea typeface="Arial Unicode MS" pitchFamily="34" charset="-128"/>
                <a:cs typeface="Arial Unicode M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6331F93-78FE-4020-A47C-C01DACCD0E1B}"/>
              </a:ext>
            </a:extLst>
          </p:cNvPr>
          <p:cNvSpPr/>
          <p:nvPr/>
        </p:nvSpPr>
        <p:spPr>
          <a:xfrm>
            <a:off x="381000" y="1563892"/>
            <a:ext cx="3875482" cy="2836658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1581150"/>
            <a:ext cx="3657600" cy="1905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b="1" dirty="0"/>
              <a:t>Other SDGs </a:t>
            </a:r>
          </a:p>
          <a:p>
            <a:pPr>
              <a:spcBef>
                <a:spcPts val="0"/>
              </a:spcBef>
            </a:pPr>
            <a:r>
              <a:rPr lang="en-US" sz="2800" b="1" dirty="0"/>
              <a:t>Oriented </a:t>
            </a:r>
          </a:p>
          <a:p>
            <a:pPr>
              <a:spcBef>
                <a:spcPts val="0"/>
              </a:spcBef>
            </a:pPr>
            <a:r>
              <a:rPr lang="en-US" sz="2800" b="1" dirty="0"/>
              <a:t>Programs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2632</TotalTime>
  <Words>931</Words>
  <Application>Microsoft Office PowerPoint</Application>
  <PresentationFormat>On-screen Show (16:9)</PresentationFormat>
  <Paragraphs>294</Paragraphs>
  <Slides>18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맑은 고딕</vt:lpstr>
      <vt:lpstr>Arial</vt:lpstr>
      <vt:lpstr>Arial Unicode MS</vt:lpstr>
      <vt:lpstr>Calibri</vt:lpstr>
      <vt:lpstr>Cambria</vt:lpstr>
      <vt:lpstr>华文宋体</vt:lpstr>
      <vt:lpstr>Tahoma</vt:lpstr>
      <vt:lpstr>Webdings</vt:lpstr>
      <vt:lpstr>Wingdings</vt:lpstr>
      <vt:lpstr>Contents Slide Master</vt:lpstr>
      <vt:lpstr>Section Break Slide Master</vt:lpstr>
      <vt:lpstr>Image</vt:lpstr>
      <vt:lpstr>PowerPoint Presentation</vt:lpstr>
      <vt:lpstr>PowerPoint Presentation</vt:lpstr>
      <vt:lpstr>Banda Aceh City</vt:lpstr>
      <vt:lpstr>The Destruction Figure in  Banda Aceh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UCLG ASPAC</cp:lastModifiedBy>
  <cp:revision>294</cp:revision>
  <dcterms:created xsi:type="dcterms:W3CDTF">2016-12-05T23:26:54Z</dcterms:created>
  <dcterms:modified xsi:type="dcterms:W3CDTF">2019-03-27T02:41:51Z</dcterms:modified>
</cp:coreProperties>
</file>