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33" r:id="rId2"/>
    <p:sldId id="338" r:id="rId3"/>
    <p:sldId id="334" r:id="rId4"/>
    <p:sldId id="356" r:id="rId5"/>
    <p:sldId id="386" r:id="rId6"/>
    <p:sldId id="343" r:id="rId7"/>
    <p:sldId id="367" r:id="rId8"/>
    <p:sldId id="345" r:id="rId9"/>
    <p:sldId id="384" r:id="rId10"/>
    <p:sldId id="385" r:id="rId11"/>
    <p:sldId id="339" r:id="rId12"/>
    <p:sldId id="337" r:id="rId13"/>
    <p:sldId id="342" r:id="rId14"/>
    <p:sldId id="348" r:id="rId15"/>
    <p:sldId id="349" r:id="rId16"/>
    <p:sldId id="350" r:id="rId17"/>
    <p:sldId id="351" r:id="rId18"/>
    <p:sldId id="354" r:id="rId19"/>
    <p:sldId id="347" r:id="rId20"/>
    <p:sldId id="357" r:id="rId21"/>
    <p:sldId id="361" r:id="rId22"/>
    <p:sldId id="358" r:id="rId23"/>
    <p:sldId id="359" r:id="rId24"/>
    <p:sldId id="360" r:id="rId25"/>
    <p:sldId id="362" r:id="rId26"/>
    <p:sldId id="368" r:id="rId27"/>
    <p:sldId id="387" r:id="rId28"/>
    <p:sldId id="383" r:id="rId29"/>
    <p:sldId id="364" r:id="rId30"/>
    <p:sldId id="379" r:id="rId31"/>
    <p:sldId id="380" r:id="rId32"/>
    <p:sldId id="294" r:id="rId33"/>
  </p:sldIdLst>
  <p:sldSz cx="9144000" cy="6858000" type="screen4x3"/>
  <p:notesSz cx="6797675" cy="9926638"/>
  <p:defaultTextStyle>
    <a:defPPr>
      <a:defRPr lang="ms-MY"/>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140"/>
    <a:srgbClr val="DDD9C3"/>
    <a:srgbClr val="FFFFFF"/>
    <a:srgbClr val="262626"/>
    <a:srgbClr val="D9D9D9"/>
    <a:srgbClr val="005D7C"/>
    <a:srgbClr val="C4BD97"/>
    <a:srgbClr val="EA8484"/>
    <a:srgbClr val="1E1C11"/>
    <a:srgbClr val="974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52" autoAdjust="0"/>
    <p:restoredTop sz="94624" autoAdjust="0"/>
  </p:normalViewPr>
  <p:slideViewPr>
    <p:cSldViewPr>
      <p:cViewPr>
        <p:scale>
          <a:sx n="82" d="100"/>
          <a:sy n="82" d="100"/>
        </p:scale>
        <p:origin x="872" y="4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2025" tIns="46013" rIns="92025" bIns="46013" rtlCol="0"/>
          <a:lstStyle>
            <a:lvl1pPr algn="l">
              <a:defRPr sz="1200"/>
            </a:lvl1pPr>
          </a:lstStyle>
          <a:p>
            <a:endParaRPr lang="en-US" dirty="0">
              <a:latin typeface="Montserrat" panose="00000500000000000000" pitchFamily="50" charset="0"/>
            </a:endParaRPr>
          </a:p>
        </p:txBody>
      </p:sp>
      <p:sp>
        <p:nvSpPr>
          <p:cNvPr id="3" name="Date Placeholder 2"/>
          <p:cNvSpPr>
            <a:spLocks noGrp="1"/>
          </p:cNvSpPr>
          <p:nvPr>
            <p:ph type="dt" sz="quarter" idx="1"/>
          </p:nvPr>
        </p:nvSpPr>
        <p:spPr>
          <a:xfrm>
            <a:off x="3850443" y="0"/>
            <a:ext cx="2945659" cy="496332"/>
          </a:xfrm>
          <a:prstGeom prst="rect">
            <a:avLst/>
          </a:prstGeom>
        </p:spPr>
        <p:txBody>
          <a:bodyPr vert="horz" lIns="92025" tIns="46013" rIns="92025" bIns="46013" rtlCol="0"/>
          <a:lstStyle>
            <a:lvl1pPr algn="r">
              <a:defRPr sz="1200"/>
            </a:lvl1pPr>
          </a:lstStyle>
          <a:p>
            <a:fld id="{AE27A970-4A38-4F0D-9F2E-32117D9532AC}" type="datetimeFigureOut">
              <a:rPr lang="en-US" smtClean="0">
                <a:latin typeface="Montserrat" panose="00000500000000000000" pitchFamily="50" charset="0"/>
              </a:rPr>
              <a:pPr/>
              <a:t>3/26/19</a:t>
            </a:fld>
            <a:endParaRPr lang="en-US" dirty="0">
              <a:latin typeface="Montserrat" panose="00000500000000000000" pitchFamily="50" charset="0"/>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2025" tIns="46013" rIns="92025" bIns="46013" rtlCol="0" anchor="b"/>
          <a:lstStyle>
            <a:lvl1pPr algn="l">
              <a:defRPr sz="1200"/>
            </a:lvl1pPr>
          </a:lstStyle>
          <a:p>
            <a:endParaRPr lang="en-US" dirty="0">
              <a:latin typeface="Montserrat" panose="00000500000000000000" pitchFamily="50" charset="0"/>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2025" tIns="46013" rIns="92025" bIns="46013" rtlCol="0" anchor="b"/>
          <a:lstStyle>
            <a:lvl1pPr algn="r">
              <a:defRPr sz="1200"/>
            </a:lvl1pPr>
          </a:lstStyle>
          <a:p>
            <a:fld id="{579585FF-F7CC-4EB7-A2A8-4B890BDB9EC5}" type="slidenum">
              <a:rPr lang="en-US" smtClean="0">
                <a:latin typeface="Montserrat" panose="00000500000000000000" pitchFamily="50" charset="0"/>
              </a:rPr>
              <a:pPr/>
              <a:t>‹#›</a:t>
            </a:fld>
            <a:endParaRPr lang="en-US" dirty="0">
              <a:latin typeface="Montserrat" panose="00000500000000000000" pitchFamily="50" charset="0"/>
            </a:endParaRPr>
          </a:p>
        </p:txBody>
      </p:sp>
    </p:spTree>
    <p:extLst>
      <p:ext uri="{BB962C8B-B14F-4D97-AF65-F5344CB8AC3E}">
        <p14:creationId xmlns:p14="http://schemas.microsoft.com/office/powerpoint/2010/main" val="1039393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2025" tIns="46013" rIns="92025" bIns="46013" rtlCol="0"/>
          <a:lstStyle>
            <a:lvl1pPr algn="l" fontAlgn="auto">
              <a:spcBef>
                <a:spcPts val="0"/>
              </a:spcBef>
              <a:spcAft>
                <a:spcPts val="0"/>
              </a:spcAft>
              <a:defRPr sz="1200">
                <a:latin typeface="Montserrat" panose="00000500000000000000" pitchFamily="50" charset="0"/>
                <a:cs typeface="+mn-cs"/>
              </a:defRPr>
            </a:lvl1pPr>
          </a:lstStyle>
          <a:p>
            <a:pPr>
              <a:defRPr/>
            </a:pPr>
            <a:endParaRPr lang="ms-MY" dirty="0"/>
          </a:p>
        </p:txBody>
      </p:sp>
      <p:sp>
        <p:nvSpPr>
          <p:cNvPr id="3" name="Date Placeholder 2"/>
          <p:cNvSpPr>
            <a:spLocks noGrp="1"/>
          </p:cNvSpPr>
          <p:nvPr>
            <p:ph type="dt" idx="1"/>
          </p:nvPr>
        </p:nvSpPr>
        <p:spPr>
          <a:xfrm>
            <a:off x="3850443" y="0"/>
            <a:ext cx="2945659" cy="496332"/>
          </a:xfrm>
          <a:prstGeom prst="rect">
            <a:avLst/>
          </a:prstGeom>
        </p:spPr>
        <p:txBody>
          <a:bodyPr vert="horz" lIns="92025" tIns="46013" rIns="92025" bIns="46013" rtlCol="0"/>
          <a:lstStyle>
            <a:lvl1pPr algn="r" fontAlgn="auto">
              <a:spcBef>
                <a:spcPts val="0"/>
              </a:spcBef>
              <a:spcAft>
                <a:spcPts val="0"/>
              </a:spcAft>
              <a:defRPr sz="1200" smtClean="0">
                <a:latin typeface="Montserrat" panose="00000500000000000000" pitchFamily="50" charset="0"/>
                <a:cs typeface="+mn-cs"/>
              </a:defRPr>
            </a:lvl1pPr>
          </a:lstStyle>
          <a:p>
            <a:pPr>
              <a:defRPr/>
            </a:pPr>
            <a:fld id="{674F08A3-2461-4A90-96E4-EDAF9617376E}" type="datetimeFigureOut">
              <a:rPr lang="ms-MY" smtClean="0"/>
              <a:pPr>
                <a:defRPr/>
              </a:pPr>
              <a:t>26/03/19</a:t>
            </a:fld>
            <a:endParaRPr lang="ms-MY" dirty="0"/>
          </a:p>
        </p:txBody>
      </p:sp>
      <p:sp>
        <p:nvSpPr>
          <p:cNvPr id="4" name="Slide Image Placeholder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2025" tIns="46013" rIns="92025" bIns="46013" rtlCol="0" anchor="ctr"/>
          <a:lstStyle/>
          <a:p>
            <a:pPr lvl="0"/>
            <a:endParaRPr lang="ms-MY" noProof="0"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2025" tIns="46013" rIns="92025" bIns="4601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ms-MY" noProof="0"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2025" tIns="46013" rIns="92025" bIns="46013" rtlCol="0" anchor="b"/>
          <a:lstStyle>
            <a:lvl1pPr algn="l" fontAlgn="auto">
              <a:spcBef>
                <a:spcPts val="0"/>
              </a:spcBef>
              <a:spcAft>
                <a:spcPts val="0"/>
              </a:spcAft>
              <a:defRPr sz="1200">
                <a:latin typeface="Montserrat" panose="00000500000000000000" pitchFamily="50" charset="0"/>
                <a:cs typeface="+mn-cs"/>
              </a:defRPr>
            </a:lvl1pPr>
          </a:lstStyle>
          <a:p>
            <a:pPr>
              <a:defRPr/>
            </a:pPr>
            <a:endParaRPr lang="ms-MY"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2025" tIns="46013" rIns="92025" bIns="46013" rtlCol="0" anchor="b"/>
          <a:lstStyle>
            <a:lvl1pPr algn="r" fontAlgn="auto">
              <a:spcBef>
                <a:spcPts val="0"/>
              </a:spcBef>
              <a:spcAft>
                <a:spcPts val="0"/>
              </a:spcAft>
              <a:defRPr sz="1200" smtClean="0">
                <a:latin typeface="Montserrat" panose="00000500000000000000" pitchFamily="50" charset="0"/>
                <a:cs typeface="+mn-cs"/>
              </a:defRPr>
            </a:lvl1pPr>
          </a:lstStyle>
          <a:p>
            <a:pPr>
              <a:defRPr/>
            </a:pPr>
            <a:fld id="{67541A86-074E-4E70-8AE3-C98F2F11C39E}" type="slidenum">
              <a:rPr lang="ms-MY" smtClean="0"/>
              <a:pPr>
                <a:defRPr/>
              </a:pPr>
              <a:t>‹#›</a:t>
            </a:fld>
            <a:endParaRPr lang="ms-MY" dirty="0"/>
          </a:p>
        </p:txBody>
      </p:sp>
    </p:spTree>
    <p:extLst>
      <p:ext uri="{BB962C8B-B14F-4D97-AF65-F5344CB8AC3E}">
        <p14:creationId xmlns:p14="http://schemas.microsoft.com/office/powerpoint/2010/main" val="1774320064"/>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ontserrat" panose="00000500000000000000" pitchFamily="50" charset="0"/>
        <a:ea typeface="+mn-ea"/>
        <a:cs typeface="+mn-cs"/>
      </a:defRPr>
    </a:lvl1pPr>
    <a:lvl2pPr marL="457200" algn="l" rtl="0" fontAlgn="base">
      <a:spcBef>
        <a:spcPct val="30000"/>
      </a:spcBef>
      <a:spcAft>
        <a:spcPct val="0"/>
      </a:spcAft>
      <a:defRPr sz="1200" kern="1200">
        <a:solidFill>
          <a:schemeClr val="tx1"/>
        </a:solidFill>
        <a:latin typeface="Montserrat" panose="00000500000000000000" pitchFamily="50" charset="0"/>
        <a:ea typeface="+mn-ea"/>
        <a:cs typeface="+mn-cs"/>
      </a:defRPr>
    </a:lvl2pPr>
    <a:lvl3pPr marL="914400" algn="l" rtl="0" fontAlgn="base">
      <a:spcBef>
        <a:spcPct val="30000"/>
      </a:spcBef>
      <a:spcAft>
        <a:spcPct val="0"/>
      </a:spcAft>
      <a:defRPr sz="1200" kern="1200">
        <a:solidFill>
          <a:schemeClr val="tx1"/>
        </a:solidFill>
        <a:latin typeface="Montserrat" panose="00000500000000000000" pitchFamily="50" charset="0"/>
        <a:ea typeface="+mn-ea"/>
        <a:cs typeface="+mn-cs"/>
      </a:defRPr>
    </a:lvl3pPr>
    <a:lvl4pPr marL="1371600" algn="l" rtl="0" fontAlgn="base">
      <a:spcBef>
        <a:spcPct val="30000"/>
      </a:spcBef>
      <a:spcAft>
        <a:spcPct val="0"/>
      </a:spcAft>
      <a:defRPr sz="1200" kern="1200">
        <a:solidFill>
          <a:schemeClr val="tx1"/>
        </a:solidFill>
        <a:latin typeface="Montserrat" panose="00000500000000000000" pitchFamily="50" charset="0"/>
        <a:ea typeface="+mn-ea"/>
        <a:cs typeface="+mn-cs"/>
      </a:defRPr>
    </a:lvl4pPr>
    <a:lvl5pPr marL="1828800" algn="l" rtl="0" fontAlgn="base">
      <a:spcBef>
        <a:spcPct val="30000"/>
      </a:spcBef>
      <a:spcAft>
        <a:spcPct val="0"/>
      </a:spcAft>
      <a:defRPr sz="1200" kern="1200">
        <a:solidFill>
          <a:schemeClr val="tx1"/>
        </a:solidFill>
        <a:latin typeface="Montserrat"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MY"/>
          </a:p>
        </p:txBody>
      </p:sp>
    </p:spTree>
    <p:extLst>
      <p:ext uri="{BB962C8B-B14F-4D97-AF65-F5344CB8AC3E}">
        <p14:creationId xmlns:p14="http://schemas.microsoft.com/office/powerpoint/2010/main" val="1452989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ms-MY"/>
          </a:p>
        </p:txBody>
      </p:sp>
      <p:sp>
        <p:nvSpPr>
          <p:cNvPr id="4" name="Date Placeholder 3"/>
          <p:cNvSpPr>
            <a:spLocks noGrp="1"/>
          </p:cNvSpPr>
          <p:nvPr>
            <p:ph type="dt" sz="half" idx="10"/>
          </p:nvPr>
        </p:nvSpPr>
        <p:spPr/>
        <p:txBody>
          <a:bodyPr/>
          <a:lstStyle>
            <a:lvl1pPr>
              <a:defRPr/>
            </a:lvl1pPr>
          </a:lstStyle>
          <a:p>
            <a:pPr>
              <a:defRPr/>
            </a:pPr>
            <a:fld id="{609D1721-A46E-40C0-83B7-872CF66A19FA}" type="datetime1">
              <a:rPr lang="ms-MY" smtClean="0"/>
              <a:pPr>
                <a:defRPr/>
              </a:pPr>
              <a:t>26/03/19</a:t>
            </a:fld>
            <a:endParaRPr lang="ms-MY"/>
          </a:p>
        </p:txBody>
      </p:sp>
      <p:sp>
        <p:nvSpPr>
          <p:cNvPr id="5" name="Footer Placeholder 4"/>
          <p:cNvSpPr>
            <a:spLocks noGrp="1"/>
          </p:cNvSpPr>
          <p:nvPr>
            <p:ph type="ftr" sz="quarter" idx="11"/>
          </p:nvPr>
        </p:nvSpPr>
        <p:spPr/>
        <p:txBody>
          <a:bodyPr/>
          <a:lstStyle>
            <a:lvl1pPr>
              <a:defRPr/>
            </a:lvl1pPr>
          </a:lstStyle>
          <a:p>
            <a:pPr>
              <a:defRPr/>
            </a:pPr>
            <a:endParaRPr lang="ms-MY"/>
          </a:p>
        </p:txBody>
      </p:sp>
      <p:sp>
        <p:nvSpPr>
          <p:cNvPr id="6" name="Slide Number Placeholder 5"/>
          <p:cNvSpPr>
            <a:spLocks noGrp="1"/>
          </p:cNvSpPr>
          <p:nvPr>
            <p:ph type="sldNum" sz="quarter" idx="12"/>
          </p:nvPr>
        </p:nvSpPr>
        <p:spPr/>
        <p:txBody>
          <a:bodyPr/>
          <a:lstStyle>
            <a:lvl1pPr>
              <a:defRPr/>
            </a:lvl1pPr>
          </a:lstStyle>
          <a:p>
            <a:pPr>
              <a:defRPr/>
            </a:pPr>
            <a:fld id="{DDAD9008-A7D8-41B9-BB10-784CAA1E5546}" type="slidenum">
              <a:rPr lang="ms-MY"/>
              <a:pPr>
                <a:defRPr/>
              </a:pPr>
              <a:t>‹#›</a:t>
            </a:fld>
            <a:endParaRPr lang="ms-MY"/>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lvl1pPr>
              <a:defRPr/>
            </a:lvl1pPr>
          </a:lstStyle>
          <a:p>
            <a:pPr>
              <a:defRPr/>
            </a:pPr>
            <a:fld id="{30C786B8-087B-413A-A08A-6194FA969DB8}" type="datetime1">
              <a:rPr lang="ms-MY" smtClean="0"/>
              <a:pPr>
                <a:defRPr/>
              </a:pPr>
              <a:t>26/03/19</a:t>
            </a:fld>
            <a:endParaRPr lang="ms-MY"/>
          </a:p>
        </p:txBody>
      </p:sp>
      <p:sp>
        <p:nvSpPr>
          <p:cNvPr id="5" name="Footer Placeholder 4"/>
          <p:cNvSpPr>
            <a:spLocks noGrp="1"/>
          </p:cNvSpPr>
          <p:nvPr>
            <p:ph type="ftr" sz="quarter" idx="11"/>
          </p:nvPr>
        </p:nvSpPr>
        <p:spPr/>
        <p:txBody>
          <a:bodyPr/>
          <a:lstStyle>
            <a:lvl1pPr>
              <a:defRPr/>
            </a:lvl1pPr>
          </a:lstStyle>
          <a:p>
            <a:pPr>
              <a:defRPr/>
            </a:pPr>
            <a:endParaRPr lang="ms-MY"/>
          </a:p>
        </p:txBody>
      </p:sp>
      <p:sp>
        <p:nvSpPr>
          <p:cNvPr id="6" name="Slide Number Placeholder 5"/>
          <p:cNvSpPr>
            <a:spLocks noGrp="1"/>
          </p:cNvSpPr>
          <p:nvPr>
            <p:ph type="sldNum" sz="quarter" idx="12"/>
          </p:nvPr>
        </p:nvSpPr>
        <p:spPr/>
        <p:txBody>
          <a:bodyPr/>
          <a:lstStyle>
            <a:lvl1pPr>
              <a:defRPr/>
            </a:lvl1pPr>
          </a:lstStyle>
          <a:p>
            <a:pPr>
              <a:defRPr/>
            </a:pPr>
            <a:fld id="{FFE62A17-9762-4293-913D-8170D8097B6E}" type="slidenum">
              <a:rPr lang="ms-MY"/>
              <a:pPr>
                <a:defRPr/>
              </a:pPr>
              <a:t>‹#›</a:t>
            </a:fld>
            <a:endParaRPr lang="ms-MY"/>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ms-MY"/>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lvl1pPr>
              <a:defRPr/>
            </a:lvl1pPr>
          </a:lstStyle>
          <a:p>
            <a:pPr>
              <a:defRPr/>
            </a:pPr>
            <a:fld id="{3E31B0A7-0AC1-4301-B891-61FDB1C7D522}" type="datetime1">
              <a:rPr lang="ms-MY" smtClean="0"/>
              <a:pPr>
                <a:defRPr/>
              </a:pPr>
              <a:t>26/03/19</a:t>
            </a:fld>
            <a:endParaRPr lang="ms-MY"/>
          </a:p>
        </p:txBody>
      </p:sp>
      <p:sp>
        <p:nvSpPr>
          <p:cNvPr id="5" name="Footer Placeholder 4"/>
          <p:cNvSpPr>
            <a:spLocks noGrp="1"/>
          </p:cNvSpPr>
          <p:nvPr>
            <p:ph type="ftr" sz="quarter" idx="11"/>
          </p:nvPr>
        </p:nvSpPr>
        <p:spPr/>
        <p:txBody>
          <a:bodyPr/>
          <a:lstStyle>
            <a:lvl1pPr>
              <a:defRPr/>
            </a:lvl1pPr>
          </a:lstStyle>
          <a:p>
            <a:pPr>
              <a:defRPr/>
            </a:pPr>
            <a:endParaRPr lang="ms-MY"/>
          </a:p>
        </p:txBody>
      </p:sp>
      <p:sp>
        <p:nvSpPr>
          <p:cNvPr id="6" name="Slide Number Placeholder 5"/>
          <p:cNvSpPr>
            <a:spLocks noGrp="1"/>
          </p:cNvSpPr>
          <p:nvPr>
            <p:ph type="sldNum" sz="quarter" idx="12"/>
          </p:nvPr>
        </p:nvSpPr>
        <p:spPr/>
        <p:txBody>
          <a:bodyPr/>
          <a:lstStyle>
            <a:lvl1pPr>
              <a:defRPr/>
            </a:lvl1pPr>
          </a:lstStyle>
          <a:p>
            <a:pPr>
              <a:defRPr/>
            </a:pPr>
            <a:fld id="{4FFB3B20-24CC-4D80-A479-C87234F4113B}" type="slidenum">
              <a:rPr lang="ms-MY"/>
              <a:pPr>
                <a:defRPr/>
              </a:pPr>
              <a:t>‹#›</a:t>
            </a:fld>
            <a:endParaRPr lang="ms-MY"/>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Date Placeholder 3"/>
          <p:cNvSpPr>
            <a:spLocks noGrp="1"/>
          </p:cNvSpPr>
          <p:nvPr>
            <p:ph type="dt" sz="half" idx="10"/>
          </p:nvPr>
        </p:nvSpPr>
        <p:spPr/>
        <p:txBody>
          <a:bodyPr/>
          <a:lstStyle>
            <a:lvl1pPr>
              <a:defRPr/>
            </a:lvl1pPr>
          </a:lstStyle>
          <a:p>
            <a:pPr>
              <a:defRPr/>
            </a:pPr>
            <a:fld id="{A0144F1A-CD19-4724-B86C-17E8541BFA83}" type="datetime1">
              <a:rPr lang="ms-MY" smtClean="0"/>
              <a:pPr>
                <a:defRPr/>
              </a:pPr>
              <a:t>26/03/19</a:t>
            </a:fld>
            <a:endParaRPr lang="ms-MY"/>
          </a:p>
        </p:txBody>
      </p:sp>
      <p:sp>
        <p:nvSpPr>
          <p:cNvPr id="5" name="Footer Placeholder 4"/>
          <p:cNvSpPr>
            <a:spLocks noGrp="1"/>
          </p:cNvSpPr>
          <p:nvPr>
            <p:ph type="ftr" sz="quarter" idx="11"/>
          </p:nvPr>
        </p:nvSpPr>
        <p:spPr/>
        <p:txBody>
          <a:bodyPr/>
          <a:lstStyle>
            <a:lvl1pPr>
              <a:defRPr/>
            </a:lvl1pPr>
          </a:lstStyle>
          <a:p>
            <a:pPr>
              <a:defRPr/>
            </a:pPr>
            <a:endParaRPr lang="ms-MY"/>
          </a:p>
        </p:txBody>
      </p:sp>
      <p:sp>
        <p:nvSpPr>
          <p:cNvPr id="6" name="Slide Number Placeholder 5"/>
          <p:cNvSpPr>
            <a:spLocks noGrp="1"/>
          </p:cNvSpPr>
          <p:nvPr>
            <p:ph type="sldNum" sz="quarter" idx="12"/>
          </p:nvPr>
        </p:nvSpPr>
        <p:spPr/>
        <p:txBody>
          <a:bodyPr/>
          <a:lstStyle>
            <a:lvl1pPr>
              <a:defRPr/>
            </a:lvl1pPr>
          </a:lstStyle>
          <a:p>
            <a:pPr>
              <a:defRPr/>
            </a:pPr>
            <a:fld id="{3A6EF7BB-8746-46B3-AEFD-73ECA64E9E4B}" type="slidenum">
              <a:rPr lang="ms-MY"/>
              <a:pPr>
                <a:defRPr/>
              </a:pPr>
              <a:t>‹#›</a:t>
            </a:fld>
            <a:endParaRPr lang="ms-MY"/>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6AE1E34-0E2D-4E77-B015-9D5394D232EC}" type="datetime1">
              <a:rPr lang="ms-MY" smtClean="0"/>
              <a:pPr>
                <a:defRPr/>
              </a:pPr>
              <a:t>26/03/19</a:t>
            </a:fld>
            <a:endParaRPr lang="ms-MY"/>
          </a:p>
        </p:txBody>
      </p:sp>
      <p:sp>
        <p:nvSpPr>
          <p:cNvPr id="5" name="Footer Placeholder 4"/>
          <p:cNvSpPr>
            <a:spLocks noGrp="1"/>
          </p:cNvSpPr>
          <p:nvPr>
            <p:ph type="ftr" sz="quarter" idx="11"/>
          </p:nvPr>
        </p:nvSpPr>
        <p:spPr/>
        <p:txBody>
          <a:bodyPr/>
          <a:lstStyle>
            <a:lvl1pPr>
              <a:defRPr/>
            </a:lvl1pPr>
          </a:lstStyle>
          <a:p>
            <a:pPr>
              <a:defRPr/>
            </a:pPr>
            <a:endParaRPr lang="ms-MY"/>
          </a:p>
        </p:txBody>
      </p:sp>
      <p:sp>
        <p:nvSpPr>
          <p:cNvPr id="6" name="Slide Number Placeholder 5"/>
          <p:cNvSpPr>
            <a:spLocks noGrp="1"/>
          </p:cNvSpPr>
          <p:nvPr>
            <p:ph type="sldNum" sz="quarter" idx="12"/>
          </p:nvPr>
        </p:nvSpPr>
        <p:spPr/>
        <p:txBody>
          <a:bodyPr/>
          <a:lstStyle>
            <a:lvl1pPr>
              <a:defRPr/>
            </a:lvl1pPr>
          </a:lstStyle>
          <a:p>
            <a:pPr>
              <a:defRPr/>
            </a:pPr>
            <a:fld id="{7E616080-4DEA-4092-B58B-599FD9607AC4}" type="slidenum">
              <a:rPr lang="ms-MY"/>
              <a:pPr>
                <a:defRPr/>
              </a:pPr>
              <a:t>‹#›</a:t>
            </a:fld>
            <a:endParaRPr lang="ms-MY"/>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5" name="Date Placeholder 3"/>
          <p:cNvSpPr>
            <a:spLocks noGrp="1"/>
          </p:cNvSpPr>
          <p:nvPr>
            <p:ph type="dt" sz="half" idx="10"/>
          </p:nvPr>
        </p:nvSpPr>
        <p:spPr/>
        <p:txBody>
          <a:bodyPr/>
          <a:lstStyle>
            <a:lvl1pPr>
              <a:defRPr/>
            </a:lvl1pPr>
          </a:lstStyle>
          <a:p>
            <a:pPr>
              <a:defRPr/>
            </a:pPr>
            <a:fld id="{6D703A94-7C57-4F99-8688-727DF1023BAF}" type="datetime1">
              <a:rPr lang="ms-MY" smtClean="0"/>
              <a:pPr>
                <a:defRPr/>
              </a:pPr>
              <a:t>26/03/19</a:t>
            </a:fld>
            <a:endParaRPr lang="ms-MY"/>
          </a:p>
        </p:txBody>
      </p:sp>
      <p:sp>
        <p:nvSpPr>
          <p:cNvPr id="6" name="Footer Placeholder 4"/>
          <p:cNvSpPr>
            <a:spLocks noGrp="1"/>
          </p:cNvSpPr>
          <p:nvPr>
            <p:ph type="ftr" sz="quarter" idx="11"/>
          </p:nvPr>
        </p:nvSpPr>
        <p:spPr/>
        <p:txBody>
          <a:bodyPr/>
          <a:lstStyle>
            <a:lvl1pPr>
              <a:defRPr/>
            </a:lvl1pPr>
          </a:lstStyle>
          <a:p>
            <a:pPr>
              <a:defRPr/>
            </a:pPr>
            <a:endParaRPr lang="ms-MY"/>
          </a:p>
        </p:txBody>
      </p:sp>
      <p:sp>
        <p:nvSpPr>
          <p:cNvPr id="7" name="Slide Number Placeholder 5"/>
          <p:cNvSpPr>
            <a:spLocks noGrp="1"/>
          </p:cNvSpPr>
          <p:nvPr>
            <p:ph type="sldNum" sz="quarter" idx="12"/>
          </p:nvPr>
        </p:nvSpPr>
        <p:spPr/>
        <p:txBody>
          <a:bodyPr/>
          <a:lstStyle>
            <a:lvl1pPr>
              <a:defRPr/>
            </a:lvl1pPr>
          </a:lstStyle>
          <a:p>
            <a:pPr>
              <a:defRPr/>
            </a:pPr>
            <a:fld id="{2825DFD4-B2F6-4E76-8A17-B707884A5261}" type="slidenum">
              <a:rPr lang="ms-MY"/>
              <a:pPr>
                <a:defRPr/>
              </a:pPr>
              <a:t>‹#›</a:t>
            </a:fld>
            <a:endParaRPr lang="ms-MY"/>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7" name="Date Placeholder 3"/>
          <p:cNvSpPr>
            <a:spLocks noGrp="1"/>
          </p:cNvSpPr>
          <p:nvPr>
            <p:ph type="dt" sz="half" idx="10"/>
          </p:nvPr>
        </p:nvSpPr>
        <p:spPr/>
        <p:txBody>
          <a:bodyPr/>
          <a:lstStyle>
            <a:lvl1pPr>
              <a:defRPr/>
            </a:lvl1pPr>
          </a:lstStyle>
          <a:p>
            <a:pPr>
              <a:defRPr/>
            </a:pPr>
            <a:fld id="{2A4140EA-C132-43DC-8C09-8999A69F8E36}" type="datetime1">
              <a:rPr lang="ms-MY" smtClean="0"/>
              <a:pPr>
                <a:defRPr/>
              </a:pPr>
              <a:t>26/03/19</a:t>
            </a:fld>
            <a:endParaRPr lang="ms-MY"/>
          </a:p>
        </p:txBody>
      </p:sp>
      <p:sp>
        <p:nvSpPr>
          <p:cNvPr id="8" name="Footer Placeholder 4"/>
          <p:cNvSpPr>
            <a:spLocks noGrp="1"/>
          </p:cNvSpPr>
          <p:nvPr>
            <p:ph type="ftr" sz="quarter" idx="11"/>
          </p:nvPr>
        </p:nvSpPr>
        <p:spPr/>
        <p:txBody>
          <a:bodyPr/>
          <a:lstStyle>
            <a:lvl1pPr>
              <a:defRPr/>
            </a:lvl1pPr>
          </a:lstStyle>
          <a:p>
            <a:pPr>
              <a:defRPr/>
            </a:pPr>
            <a:endParaRPr lang="ms-MY"/>
          </a:p>
        </p:txBody>
      </p:sp>
      <p:sp>
        <p:nvSpPr>
          <p:cNvPr id="9" name="Slide Number Placeholder 5"/>
          <p:cNvSpPr>
            <a:spLocks noGrp="1"/>
          </p:cNvSpPr>
          <p:nvPr>
            <p:ph type="sldNum" sz="quarter" idx="12"/>
          </p:nvPr>
        </p:nvSpPr>
        <p:spPr/>
        <p:txBody>
          <a:bodyPr/>
          <a:lstStyle>
            <a:lvl1pPr>
              <a:defRPr/>
            </a:lvl1pPr>
          </a:lstStyle>
          <a:p>
            <a:pPr>
              <a:defRPr/>
            </a:pPr>
            <a:fld id="{26E32EF6-5A53-4633-B741-D3939BC5A470}" type="slidenum">
              <a:rPr lang="ms-MY"/>
              <a:pPr>
                <a:defRPr/>
              </a:pPr>
              <a:t>‹#›</a:t>
            </a:fld>
            <a:endParaRPr lang="ms-MY"/>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ms-MY"/>
          </a:p>
        </p:txBody>
      </p:sp>
      <p:sp>
        <p:nvSpPr>
          <p:cNvPr id="3" name="Date Placeholder 3"/>
          <p:cNvSpPr>
            <a:spLocks noGrp="1"/>
          </p:cNvSpPr>
          <p:nvPr>
            <p:ph type="dt" sz="half" idx="10"/>
          </p:nvPr>
        </p:nvSpPr>
        <p:spPr/>
        <p:txBody>
          <a:bodyPr/>
          <a:lstStyle>
            <a:lvl1pPr>
              <a:defRPr/>
            </a:lvl1pPr>
          </a:lstStyle>
          <a:p>
            <a:pPr>
              <a:defRPr/>
            </a:pPr>
            <a:fld id="{D5A61203-337D-40EE-9384-222DF74AB6AE}" type="datetime1">
              <a:rPr lang="ms-MY" smtClean="0"/>
              <a:pPr>
                <a:defRPr/>
              </a:pPr>
              <a:t>26/03/19</a:t>
            </a:fld>
            <a:endParaRPr lang="ms-MY"/>
          </a:p>
        </p:txBody>
      </p:sp>
      <p:sp>
        <p:nvSpPr>
          <p:cNvPr id="4" name="Footer Placeholder 4"/>
          <p:cNvSpPr>
            <a:spLocks noGrp="1"/>
          </p:cNvSpPr>
          <p:nvPr>
            <p:ph type="ftr" sz="quarter" idx="11"/>
          </p:nvPr>
        </p:nvSpPr>
        <p:spPr/>
        <p:txBody>
          <a:bodyPr/>
          <a:lstStyle>
            <a:lvl1pPr>
              <a:defRPr/>
            </a:lvl1pPr>
          </a:lstStyle>
          <a:p>
            <a:pPr>
              <a:defRPr/>
            </a:pPr>
            <a:endParaRPr lang="ms-MY"/>
          </a:p>
        </p:txBody>
      </p:sp>
      <p:sp>
        <p:nvSpPr>
          <p:cNvPr id="5" name="Slide Number Placeholder 5"/>
          <p:cNvSpPr>
            <a:spLocks noGrp="1"/>
          </p:cNvSpPr>
          <p:nvPr>
            <p:ph type="sldNum" sz="quarter" idx="12"/>
          </p:nvPr>
        </p:nvSpPr>
        <p:spPr/>
        <p:txBody>
          <a:bodyPr/>
          <a:lstStyle>
            <a:lvl1pPr>
              <a:defRPr/>
            </a:lvl1pPr>
          </a:lstStyle>
          <a:p>
            <a:pPr>
              <a:defRPr/>
            </a:pPr>
            <a:fld id="{0A3398A0-D6EB-4B1E-AE82-4C0CC8BA9D03}" type="slidenum">
              <a:rPr lang="ms-MY"/>
              <a:pPr>
                <a:defRPr/>
              </a:pPr>
              <a:t>‹#›</a:t>
            </a:fld>
            <a:endParaRPr lang="ms-MY"/>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0E26A2-B464-4A8A-9C60-7030FE436CF6}" type="datetime1">
              <a:rPr lang="ms-MY" smtClean="0"/>
              <a:pPr>
                <a:defRPr/>
              </a:pPr>
              <a:t>26/03/19</a:t>
            </a:fld>
            <a:endParaRPr lang="ms-MY"/>
          </a:p>
        </p:txBody>
      </p:sp>
      <p:sp>
        <p:nvSpPr>
          <p:cNvPr id="3" name="Footer Placeholder 4"/>
          <p:cNvSpPr>
            <a:spLocks noGrp="1"/>
          </p:cNvSpPr>
          <p:nvPr>
            <p:ph type="ftr" sz="quarter" idx="11"/>
          </p:nvPr>
        </p:nvSpPr>
        <p:spPr/>
        <p:txBody>
          <a:bodyPr/>
          <a:lstStyle>
            <a:lvl1pPr>
              <a:defRPr/>
            </a:lvl1pPr>
          </a:lstStyle>
          <a:p>
            <a:pPr>
              <a:defRPr/>
            </a:pPr>
            <a:endParaRPr lang="ms-MY"/>
          </a:p>
        </p:txBody>
      </p:sp>
      <p:sp>
        <p:nvSpPr>
          <p:cNvPr id="4" name="Slide Number Placeholder 5"/>
          <p:cNvSpPr>
            <a:spLocks noGrp="1"/>
          </p:cNvSpPr>
          <p:nvPr>
            <p:ph type="sldNum" sz="quarter" idx="12"/>
          </p:nvPr>
        </p:nvSpPr>
        <p:spPr/>
        <p:txBody>
          <a:bodyPr/>
          <a:lstStyle>
            <a:lvl1pPr>
              <a:defRPr/>
            </a:lvl1pPr>
          </a:lstStyle>
          <a:p>
            <a:pPr>
              <a:defRPr/>
            </a:pPr>
            <a:fld id="{48643311-FF35-41CE-AFEC-E5AF17E1B074}" type="slidenum">
              <a:rPr lang="ms-MY"/>
              <a:pPr>
                <a:defRPr/>
              </a:pPr>
              <a:t>‹#›</a:t>
            </a:fld>
            <a:endParaRPr lang="ms-MY"/>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ms-MY"/>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s-MY"/>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990199-2D01-40BC-AC77-A44D32027375}" type="datetime1">
              <a:rPr lang="ms-MY" smtClean="0"/>
              <a:pPr>
                <a:defRPr/>
              </a:pPr>
              <a:t>26/03/19</a:t>
            </a:fld>
            <a:endParaRPr lang="ms-MY"/>
          </a:p>
        </p:txBody>
      </p:sp>
      <p:sp>
        <p:nvSpPr>
          <p:cNvPr id="6" name="Footer Placeholder 4"/>
          <p:cNvSpPr>
            <a:spLocks noGrp="1"/>
          </p:cNvSpPr>
          <p:nvPr>
            <p:ph type="ftr" sz="quarter" idx="11"/>
          </p:nvPr>
        </p:nvSpPr>
        <p:spPr/>
        <p:txBody>
          <a:bodyPr/>
          <a:lstStyle>
            <a:lvl1pPr>
              <a:defRPr/>
            </a:lvl1pPr>
          </a:lstStyle>
          <a:p>
            <a:pPr>
              <a:defRPr/>
            </a:pPr>
            <a:endParaRPr lang="ms-MY"/>
          </a:p>
        </p:txBody>
      </p:sp>
      <p:sp>
        <p:nvSpPr>
          <p:cNvPr id="7" name="Slide Number Placeholder 5"/>
          <p:cNvSpPr>
            <a:spLocks noGrp="1"/>
          </p:cNvSpPr>
          <p:nvPr>
            <p:ph type="sldNum" sz="quarter" idx="12"/>
          </p:nvPr>
        </p:nvSpPr>
        <p:spPr/>
        <p:txBody>
          <a:bodyPr/>
          <a:lstStyle>
            <a:lvl1pPr>
              <a:defRPr/>
            </a:lvl1pPr>
          </a:lstStyle>
          <a:p>
            <a:pPr>
              <a:defRPr/>
            </a:pPr>
            <a:fld id="{149BA2C0-5395-40DD-9299-175F5C119522}" type="slidenum">
              <a:rPr lang="ms-MY"/>
              <a:pPr>
                <a:defRPr/>
              </a:pPr>
              <a:t>‹#›</a:t>
            </a:fld>
            <a:endParaRPr lang="ms-MY"/>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ms-MY"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E32230-A66E-4A70-A6F2-E7641D903D76}" type="datetime1">
              <a:rPr lang="ms-MY" smtClean="0"/>
              <a:pPr>
                <a:defRPr/>
              </a:pPr>
              <a:t>26/03/19</a:t>
            </a:fld>
            <a:endParaRPr lang="ms-MY"/>
          </a:p>
        </p:txBody>
      </p:sp>
      <p:sp>
        <p:nvSpPr>
          <p:cNvPr id="6" name="Footer Placeholder 4"/>
          <p:cNvSpPr>
            <a:spLocks noGrp="1"/>
          </p:cNvSpPr>
          <p:nvPr>
            <p:ph type="ftr" sz="quarter" idx="11"/>
          </p:nvPr>
        </p:nvSpPr>
        <p:spPr/>
        <p:txBody>
          <a:bodyPr/>
          <a:lstStyle>
            <a:lvl1pPr>
              <a:defRPr/>
            </a:lvl1pPr>
          </a:lstStyle>
          <a:p>
            <a:pPr>
              <a:defRPr/>
            </a:pPr>
            <a:endParaRPr lang="ms-MY"/>
          </a:p>
        </p:txBody>
      </p:sp>
      <p:sp>
        <p:nvSpPr>
          <p:cNvPr id="7" name="Slide Number Placeholder 5"/>
          <p:cNvSpPr>
            <a:spLocks noGrp="1"/>
          </p:cNvSpPr>
          <p:nvPr>
            <p:ph type="sldNum" sz="quarter" idx="12"/>
          </p:nvPr>
        </p:nvSpPr>
        <p:spPr/>
        <p:txBody>
          <a:bodyPr/>
          <a:lstStyle>
            <a:lvl1pPr>
              <a:defRPr/>
            </a:lvl1pPr>
          </a:lstStyle>
          <a:p>
            <a:pPr>
              <a:defRPr/>
            </a:pPr>
            <a:fld id="{28B88D02-6639-469F-A5D7-6A1F2174D8CC}" type="slidenum">
              <a:rPr lang="ms-MY"/>
              <a:pPr>
                <a:defRPr/>
              </a:pPr>
              <a:t>‹#›</a:t>
            </a:fld>
            <a:endParaRPr lang="ms-MY"/>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ms-MY" dirty="0"/>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ms-MY"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ontserrat" panose="00000500000000000000" pitchFamily="50" charset="0"/>
                <a:cs typeface="+mn-cs"/>
              </a:defRPr>
            </a:lvl1pPr>
          </a:lstStyle>
          <a:p>
            <a:pPr>
              <a:defRPr/>
            </a:pPr>
            <a:fld id="{831A3858-CB96-4C1E-8A07-CD88B8C23AA6}" type="datetime1">
              <a:rPr lang="ms-MY" smtClean="0"/>
              <a:pPr>
                <a:defRPr/>
              </a:pPr>
              <a:t>26/03/19</a:t>
            </a:fld>
            <a:endParaRPr lang="ms-MY"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ontserrat" panose="00000500000000000000" pitchFamily="50" charset="0"/>
                <a:cs typeface="+mn-cs"/>
              </a:defRPr>
            </a:lvl1pPr>
          </a:lstStyle>
          <a:p>
            <a:pPr>
              <a:defRPr/>
            </a:pPr>
            <a:endParaRPr lang="ms-MY"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ontserrat" panose="00000500000000000000" pitchFamily="50" charset="0"/>
                <a:cs typeface="+mn-cs"/>
              </a:defRPr>
            </a:lvl1pPr>
          </a:lstStyle>
          <a:p>
            <a:pPr>
              <a:defRPr/>
            </a:pPr>
            <a:fld id="{74103B73-DB82-4F70-B95F-822556304AA6}" type="slidenum">
              <a:rPr lang="ms-MY" smtClean="0"/>
              <a:pPr>
                <a:defRPr/>
              </a:pPr>
              <a:t>‹#›</a:t>
            </a:fld>
            <a:endParaRPr lang="ms-MY"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hf hdr="0" ftr="0" dt="0"/>
  <p:txStyles>
    <p:titleStyle>
      <a:lvl1pPr algn="ctr" rtl="0" fontAlgn="base">
        <a:spcBef>
          <a:spcPct val="0"/>
        </a:spcBef>
        <a:spcAft>
          <a:spcPct val="0"/>
        </a:spcAft>
        <a:defRPr sz="4400" kern="1200">
          <a:solidFill>
            <a:schemeClr val="tx1"/>
          </a:solidFill>
          <a:latin typeface="Montserrat" panose="00000500000000000000" pitchFamily="50"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ontserrat" panose="00000500000000000000" pitchFamily="50" charset="0"/>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ontserrat" panose="00000500000000000000" pitchFamily="50" charset="0"/>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ontserrat" panose="00000500000000000000" pitchFamily="50" charset="0"/>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ontserrat" panose="00000500000000000000" pitchFamily="50" charset="0"/>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ontserrat" panose="000005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4.xml.rels><?xml version="1.0" encoding="UTF-8" standalone="yes"?>
<Relationships xmlns="http://schemas.openxmlformats.org/package/2006/relationships"><Relationship Id="rId11" Type="http://schemas.openxmlformats.org/officeDocument/2006/relationships/image" Target="../media/image88.png"/><Relationship Id="rId12"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jpe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 Id="rId11"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0C72AE5-565B-402F-9B7D-CA4857906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1" y="0"/>
            <a:ext cx="9076509" cy="6858000"/>
          </a:xfrm>
          <a:prstGeom prst="rect">
            <a:avLst/>
          </a:prstGeom>
          <a:solidFill>
            <a:schemeClr val="tx1">
              <a:lumMod val="50000"/>
              <a:lumOff val="50000"/>
            </a:schemeClr>
          </a:solidFill>
        </p:spPr>
      </p:pic>
      <p:sp>
        <p:nvSpPr>
          <p:cNvPr id="4" name="Title 1"/>
          <p:cNvSpPr>
            <a:spLocks noGrp="1"/>
          </p:cNvSpPr>
          <p:nvPr>
            <p:ph type="ctrTitle"/>
          </p:nvPr>
        </p:nvSpPr>
        <p:spPr>
          <a:xfrm>
            <a:off x="0" y="357166"/>
            <a:ext cx="4143372" cy="1214446"/>
          </a:xfrm>
          <a:solidFill>
            <a:schemeClr val="bg1">
              <a:lumMod val="85000"/>
            </a:schemeClr>
          </a:solidFill>
        </p:spPr>
        <p:txBody>
          <a:bodyPr rtlCol="0">
            <a:noAutofit/>
          </a:bodyPr>
          <a:lstStyle/>
          <a:p>
            <a:pPr fontAlgn="auto">
              <a:spcAft>
                <a:spcPts val="0"/>
              </a:spcAft>
              <a:defRPr/>
            </a:pPr>
            <a:r>
              <a:rPr lang="en-US" sz="2400" b="1" dirty="0" smtClean="0">
                <a:solidFill>
                  <a:schemeClr val="accent5">
                    <a:lumMod val="50000"/>
                  </a:schemeClr>
                </a:solidFill>
                <a:latin typeface="Montserrat" panose="02000505000000020004" pitchFamily="2" charset="0"/>
              </a:rPr>
              <a:t>6</a:t>
            </a:r>
            <a:r>
              <a:rPr lang="en-US" sz="2400" b="1" baseline="30000" dirty="0" smtClean="0">
                <a:solidFill>
                  <a:schemeClr val="accent5">
                    <a:lumMod val="50000"/>
                  </a:schemeClr>
                </a:solidFill>
                <a:latin typeface="Montserrat" panose="02000505000000020004" pitchFamily="2" charset="0"/>
              </a:rPr>
              <a:t>th</a:t>
            </a:r>
            <a:r>
              <a:rPr lang="en-US" sz="2400" b="1" dirty="0" smtClean="0">
                <a:solidFill>
                  <a:schemeClr val="accent5">
                    <a:lumMod val="50000"/>
                  </a:schemeClr>
                </a:solidFill>
                <a:latin typeface="Montserrat" panose="02000505000000020004" pitchFamily="2" charset="0"/>
              </a:rPr>
              <a:t> Asia Pacific Forum On Sustainable Development (APFSD)</a:t>
            </a:r>
            <a:endParaRPr lang="ms-MY" sz="2400" b="1" dirty="0">
              <a:solidFill>
                <a:schemeClr val="accent5">
                  <a:lumMod val="50000"/>
                </a:schemeClr>
              </a:solidFill>
              <a:latin typeface="Montserrat" panose="02000505000000020004" pitchFamily="2" charset="0"/>
            </a:endParaRPr>
          </a:p>
        </p:txBody>
      </p:sp>
      <p:sp>
        <p:nvSpPr>
          <p:cNvPr id="5" name="Title 1"/>
          <p:cNvSpPr txBox="1">
            <a:spLocks/>
          </p:cNvSpPr>
          <p:nvPr/>
        </p:nvSpPr>
        <p:spPr bwMode="auto">
          <a:xfrm>
            <a:off x="0" y="1785926"/>
            <a:ext cx="4143372" cy="2571768"/>
          </a:xfrm>
          <a:prstGeom prst="rect">
            <a:avLst/>
          </a:prstGeom>
          <a:solidFill>
            <a:schemeClr val="bg1">
              <a:lumMod val="85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chemeClr val="accent5">
                    <a:lumMod val="50000"/>
                  </a:schemeClr>
                </a:solidFill>
                <a:latin typeface="Montserrat" panose="02000505000000020004" pitchFamily="2" charset="0"/>
                <a:ea typeface="+mj-ea"/>
                <a:cs typeface="+mj-cs"/>
              </a:rPr>
              <a:t>Inclusive Climate Action through Seberang Perai Strategic Plan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chemeClr val="accent5">
                    <a:lumMod val="50000"/>
                  </a:schemeClr>
                </a:solidFill>
                <a:latin typeface="Montserrat" panose="02000505000000020004" pitchFamily="2" charset="0"/>
                <a:ea typeface="+mj-ea"/>
                <a:cs typeface="+mj-cs"/>
              </a:rPr>
              <a:t>2018-2022</a:t>
            </a:r>
            <a:endParaRPr kumimoji="0" lang="ms-MY" sz="2400" b="1" i="0" u="none" strike="noStrike" kern="1200" cap="none" spc="0" normalizeH="0" baseline="0" noProof="0" dirty="0">
              <a:ln>
                <a:noFill/>
              </a:ln>
              <a:solidFill>
                <a:schemeClr val="accent5">
                  <a:lumMod val="50000"/>
                </a:schemeClr>
              </a:solidFill>
              <a:effectLst/>
              <a:uLnTx/>
              <a:uFillTx/>
              <a:latin typeface="Montserrat" panose="02000505000000020004" pitchFamily="2" charset="0"/>
              <a:ea typeface="+mj-ea"/>
              <a:cs typeface="+mj-cs"/>
            </a:endParaRPr>
          </a:p>
        </p:txBody>
      </p:sp>
      <p:sp>
        <p:nvSpPr>
          <p:cNvPr id="6" name="Rectangle 5"/>
          <p:cNvSpPr/>
          <p:nvPr/>
        </p:nvSpPr>
        <p:spPr>
          <a:xfrm>
            <a:off x="2000232" y="4786322"/>
            <a:ext cx="5000660" cy="178595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Dato’ </a:t>
            </a:r>
            <a:r>
              <a:rPr lang="en-US" sz="2400" b="1" dirty="0" err="1" smtClean="0">
                <a:solidFill>
                  <a:schemeClr val="tx1"/>
                </a:solidFill>
              </a:rPr>
              <a:t>Sr</a:t>
            </a:r>
            <a:r>
              <a:rPr lang="en-US" sz="2400" b="1" dirty="0" smtClean="0">
                <a:solidFill>
                  <a:schemeClr val="tx1"/>
                </a:solidFill>
              </a:rPr>
              <a:t> </a:t>
            </a:r>
            <a:r>
              <a:rPr lang="en-US" sz="2400" b="1" dirty="0" err="1" smtClean="0">
                <a:solidFill>
                  <a:schemeClr val="tx1"/>
                </a:solidFill>
              </a:rPr>
              <a:t>Haji</a:t>
            </a:r>
            <a:r>
              <a:rPr lang="en-US" sz="2400" b="1" dirty="0" smtClean="0">
                <a:solidFill>
                  <a:schemeClr val="tx1"/>
                </a:solidFill>
              </a:rPr>
              <a:t> </a:t>
            </a:r>
            <a:r>
              <a:rPr lang="en-US" sz="2400" b="1" dirty="0" err="1" smtClean="0">
                <a:solidFill>
                  <a:schemeClr val="tx1"/>
                </a:solidFill>
              </a:rPr>
              <a:t>Rozali</a:t>
            </a:r>
            <a:r>
              <a:rPr lang="en-US" sz="2400" b="1" dirty="0" smtClean="0">
                <a:solidFill>
                  <a:schemeClr val="tx1"/>
                </a:solidFill>
              </a:rPr>
              <a:t> Bin </a:t>
            </a:r>
            <a:r>
              <a:rPr lang="en-US" sz="2400" b="1" dirty="0" err="1" smtClean="0">
                <a:solidFill>
                  <a:schemeClr val="tx1"/>
                </a:solidFill>
              </a:rPr>
              <a:t>Haji</a:t>
            </a:r>
            <a:r>
              <a:rPr lang="en-US" sz="2400" b="1" dirty="0" smtClean="0">
                <a:solidFill>
                  <a:schemeClr val="tx1"/>
                </a:solidFill>
              </a:rPr>
              <a:t> </a:t>
            </a:r>
            <a:r>
              <a:rPr lang="en-US" sz="2400" b="1" dirty="0" err="1" smtClean="0">
                <a:solidFill>
                  <a:schemeClr val="tx1"/>
                </a:solidFill>
              </a:rPr>
              <a:t>Mohamud</a:t>
            </a:r>
            <a:endParaRPr lang="en-US" sz="2400" b="1" dirty="0" smtClean="0">
              <a:solidFill>
                <a:schemeClr val="tx1"/>
              </a:solidFill>
            </a:endParaRPr>
          </a:p>
          <a:p>
            <a:pPr algn="ctr"/>
            <a:r>
              <a:rPr lang="en-US" sz="2400" b="1" dirty="0" smtClean="0">
                <a:solidFill>
                  <a:schemeClr val="tx1"/>
                </a:solidFill>
              </a:rPr>
              <a:t>President</a:t>
            </a:r>
          </a:p>
          <a:p>
            <a:pPr algn="ctr"/>
            <a:r>
              <a:rPr lang="en-US" sz="2400" b="1" dirty="0" err="1" smtClean="0">
                <a:solidFill>
                  <a:schemeClr val="tx1"/>
                </a:solidFill>
              </a:rPr>
              <a:t>Seberang</a:t>
            </a:r>
            <a:r>
              <a:rPr lang="en-US" sz="2400" b="1" dirty="0" smtClean="0">
                <a:solidFill>
                  <a:schemeClr val="tx1"/>
                </a:solidFill>
              </a:rPr>
              <a:t> </a:t>
            </a:r>
            <a:r>
              <a:rPr lang="en-US" sz="2400" b="1" dirty="0" err="1" smtClean="0">
                <a:solidFill>
                  <a:schemeClr val="tx1"/>
                </a:solidFill>
              </a:rPr>
              <a:t>Perai</a:t>
            </a:r>
            <a:r>
              <a:rPr lang="en-US" sz="2400" b="1" dirty="0" smtClean="0">
                <a:solidFill>
                  <a:schemeClr val="tx1"/>
                </a:solidFill>
              </a:rPr>
              <a:t> Municipal Council </a:t>
            </a:r>
            <a:endParaRPr lang="ms-MY" sz="2400" b="1" dirty="0">
              <a:solidFill>
                <a:schemeClr val="tx1"/>
              </a:solidFill>
            </a:endParaRPr>
          </a:p>
        </p:txBody>
      </p:sp>
      <p:sp>
        <p:nvSpPr>
          <p:cNvPr id="7" name="Slide Number Placeholder 6"/>
          <p:cNvSpPr>
            <a:spLocks noGrp="1"/>
          </p:cNvSpPr>
          <p:nvPr>
            <p:ph type="sldNum" sz="quarter" idx="12"/>
          </p:nvPr>
        </p:nvSpPr>
        <p:spPr/>
        <p:txBody>
          <a:bodyPr/>
          <a:lstStyle/>
          <a:p>
            <a:pPr>
              <a:defRPr/>
            </a:pPr>
            <a:fld id="{DDAD9008-A7D8-41B9-BB10-784CAA1E5546}" type="slidenum">
              <a:rPr lang="ms-MY" smtClean="0"/>
              <a:pPr>
                <a:defRPr/>
              </a:pPr>
              <a:t>1</a:t>
            </a:fld>
            <a:endParaRPr lang="ms-MY"/>
          </a:p>
        </p:txBody>
      </p:sp>
    </p:spTree>
    <p:extLst>
      <p:ext uri="{BB962C8B-B14F-4D97-AF65-F5344CB8AC3E}">
        <p14:creationId xmlns:p14="http://schemas.microsoft.com/office/powerpoint/2010/main" val="252400286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A6EF7BB-8746-46B3-AEFD-73ECA64E9E4B}" type="slidenum">
              <a:rPr lang="ms-MY" smtClean="0"/>
              <a:pPr>
                <a:defRPr/>
              </a:pPr>
              <a:t>10</a:t>
            </a:fld>
            <a:endParaRPr lang="ms-MY"/>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550412" cy="1647529"/>
          </a:xfrm>
          <a:prstGeom prst="rect">
            <a:avLst/>
          </a:prstGeom>
        </p:spPr>
      </p:pic>
      <p:pic>
        <p:nvPicPr>
          <p:cNvPr id="6" name="Picture 5" descr="A close up of a sign&#10;&#10;Description automatically generated">
            <a:extLst>
              <a:ext uri="{FF2B5EF4-FFF2-40B4-BE49-F238E27FC236}">
                <a16:creationId xmlns="" xmlns:a16="http://schemas.microsoft.com/office/drawing/2014/main" id="{377C44E2-E368-4D5F-9C2B-C64467506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042" y="428604"/>
            <a:ext cx="2377087" cy="857256"/>
          </a:xfrm>
          <a:prstGeom prst="rect">
            <a:avLst/>
          </a:prstGeom>
        </p:spPr>
      </p:pic>
      <p:sp>
        <p:nvSpPr>
          <p:cNvPr id="9" name="Rectangle 8"/>
          <p:cNvSpPr/>
          <p:nvPr/>
        </p:nvSpPr>
        <p:spPr>
          <a:xfrm>
            <a:off x="4143372" y="357166"/>
            <a:ext cx="45719" cy="892175"/>
          </a:xfrm>
          <a:prstGeom prst="rect">
            <a:avLst/>
          </a:prstGeom>
          <a:solidFill>
            <a:srgbClr val="C4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1" name="TextBox 10"/>
          <p:cNvSpPr txBox="1"/>
          <p:nvPr/>
        </p:nvSpPr>
        <p:spPr>
          <a:xfrm>
            <a:off x="4500562" y="642918"/>
            <a:ext cx="3786214" cy="461665"/>
          </a:xfrm>
          <a:prstGeom prst="rect">
            <a:avLst/>
          </a:prstGeom>
          <a:noFill/>
        </p:spPr>
        <p:txBody>
          <a:bodyPr wrap="square" rtlCol="0">
            <a:spAutoFit/>
          </a:bodyPr>
          <a:lstStyle/>
          <a:p>
            <a:r>
              <a:rPr lang="en-US" sz="2400" b="1" dirty="0" smtClean="0">
                <a:latin typeface="Montserrat" charset="0"/>
              </a:rPr>
              <a:t>Customer Friendly Day</a:t>
            </a:r>
            <a:endParaRPr lang="en-MY" sz="2400" b="1" dirty="0">
              <a:latin typeface="Montserrat" charset="0"/>
            </a:endParaRPr>
          </a:p>
        </p:txBody>
      </p:sp>
      <p:sp>
        <p:nvSpPr>
          <p:cNvPr id="18" name="Rectangle 17"/>
          <p:cNvSpPr/>
          <p:nvPr/>
        </p:nvSpPr>
        <p:spPr>
          <a:xfrm>
            <a:off x="1000100" y="1928802"/>
            <a:ext cx="3286148" cy="2143140"/>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Rectangle 18"/>
          <p:cNvSpPr/>
          <p:nvPr/>
        </p:nvSpPr>
        <p:spPr>
          <a:xfrm>
            <a:off x="4643438" y="1928802"/>
            <a:ext cx="3286148" cy="2143140"/>
          </a:xfrm>
          <a:prstGeom prst="rect">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2" name="Rectangle 21"/>
          <p:cNvSpPr/>
          <p:nvPr/>
        </p:nvSpPr>
        <p:spPr>
          <a:xfrm>
            <a:off x="1000100" y="4286256"/>
            <a:ext cx="3286148" cy="2143140"/>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3" name="Rectangle 22"/>
          <p:cNvSpPr/>
          <p:nvPr/>
        </p:nvSpPr>
        <p:spPr>
          <a:xfrm>
            <a:off x="4643438" y="4286256"/>
            <a:ext cx="3286148" cy="2143140"/>
          </a:xfrm>
          <a:prstGeom prst="rect">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500306"/>
            <a:ext cx="8229600" cy="1143000"/>
          </a:xfrm>
        </p:spPr>
        <p:txBody>
          <a:bodyPr/>
          <a:lstStyle/>
          <a:p>
            <a:r>
              <a:rPr lang="en-US" sz="3200" dirty="0" smtClean="0"/>
              <a:t>WHAT ARE THE BENEFIT EVIDENCES OF INCLUSIVE CLIMATE ACTION</a:t>
            </a:r>
            <a:endParaRPr lang="ms-MY" sz="3200" dirty="0"/>
          </a:p>
        </p:txBody>
      </p:sp>
      <p:sp>
        <p:nvSpPr>
          <p:cNvPr id="5" name="Slide Number Placeholder 4"/>
          <p:cNvSpPr>
            <a:spLocks noGrp="1"/>
          </p:cNvSpPr>
          <p:nvPr>
            <p:ph type="sldNum" sz="quarter" idx="12"/>
          </p:nvPr>
        </p:nvSpPr>
        <p:spPr/>
        <p:txBody>
          <a:bodyPr/>
          <a:lstStyle/>
          <a:p>
            <a:pPr>
              <a:defRPr/>
            </a:pPr>
            <a:fld id="{3A6EF7BB-8746-46B3-AEFD-73ECA64E9E4B}" type="slidenum">
              <a:rPr lang="ms-MY" smtClean="0"/>
              <a:pPr>
                <a:defRPr/>
              </a:pPr>
              <a:t>11</a:t>
            </a:fld>
            <a:endParaRPr lang="ms-MY"/>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A6EF7BB-8746-46B3-AEFD-73ECA64E9E4B}" type="slidenum">
              <a:rPr lang="ms-MY" smtClean="0"/>
              <a:pPr>
                <a:defRPr/>
              </a:pPr>
              <a:t>12</a:t>
            </a:fld>
            <a:endParaRPr lang="ms-MY"/>
          </a:p>
        </p:txBody>
      </p:sp>
      <p:pic>
        <p:nvPicPr>
          <p:cNvPr id="21506" name="Picture 2" descr="C:\Users\sitinurhayati.MPSP1\AppData\Local\Microsoft\Windows\Temporary Internet Files\Content.IE5\E9LYZBRU\1.%20Report%20Card%20Corporate%20Priorities%20English%20(1ST%20QUARTER)_Page_1[1].jpg"/>
          <p:cNvPicPr>
            <a:picLocks noChangeAspect="1" noChangeArrowheads="1"/>
          </p:cNvPicPr>
          <p:nvPr/>
        </p:nvPicPr>
        <p:blipFill>
          <a:blip r:embed="rId2"/>
          <a:srcRect/>
          <a:stretch>
            <a:fillRect/>
          </a:stretch>
        </p:blipFill>
        <p:spPr bwMode="auto">
          <a:xfrm>
            <a:off x="785786" y="1071546"/>
            <a:ext cx="3333969" cy="2357454"/>
          </a:xfrm>
          <a:prstGeom prst="rect">
            <a:avLst/>
          </a:prstGeom>
          <a:noFill/>
        </p:spPr>
      </p:pic>
      <p:pic>
        <p:nvPicPr>
          <p:cNvPr id="21507" name="Picture 3" descr="C:\Users\sitinurhayati.MPSP1\AppData\Local\Microsoft\Windows\Temporary Internet Files\Content.IE5\DE9Y466I\2.%20Report%20Card%20Corporate%20Priorities%20ENG%20(2ND%20QUARTER)_Page_1[2].jpg"/>
          <p:cNvPicPr>
            <a:picLocks noChangeAspect="1" noChangeArrowheads="1"/>
          </p:cNvPicPr>
          <p:nvPr/>
        </p:nvPicPr>
        <p:blipFill>
          <a:blip r:embed="rId3"/>
          <a:srcRect/>
          <a:stretch>
            <a:fillRect/>
          </a:stretch>
        </p:blipFill>
        <p:spPr bwMode="auto">
          <a:xfrm>
            <a:off x="4357686" y="1071546"/>
            <a:ext cx="3298443" cy="2332793"/>
          </a:xfrm>
          <a:prstGeom prst="rect">
            <a:avLst/>
          </a:prstGeom>
          <a:noFill/>
        </p:spPr>
      </p:pic>
      <p:pic>
        <p:nvPicPr>
          <p:cNvPr id="21508" name="Picture 4" descr="C:\Users\sitinurhayati.MPSP1\AppData\Local\Microsoft\Windows\Temporary Internet Files\Content.IE5\8SJ6BXSN\3.%20Report%20Card%20Corporate%20Priorities%20Booklet%20BI%20(3rd%20Quarte)_Page_1[1].jpg"/>
          <p:cNvPicPr>
            <a:picLocks noChangeAspect="1" noChangeArrowheads="1"/>
          </p:cNvPicPr>
          <p:nvPr/>
        </p:nvPicPr>
        <p:blipFill>
          <a:blip r:embed="rId4"/>
          <a:srcRect/>
          <a:stretch>
            <a:fillRect/>
          </a:stretch>
        </p:blipFill>
        <p:spPr bwMode="auto">
          <a:xfrm>
            <a:off x="785786" y="3571876"/>
            <a:ext cx="3286148" cy="2307218"/>
          </a:xfrm>
          <a:prstGeom prst="rect">
            <a:avLst/>
          </a:prstGeom>
          <a:noFill/>
        </p:spPr>
      </p:pic>
      <p:pic>
        <p:nvPicPr>
          <p:cNvPr id="21509" name="Picture 5" descr="C:\Users\sitinurhayati.MPSP1\AppData\Local\Microsoft\Windows\Temporary Internet Files\Content.IE5\573KDZWO\4.%20Risalah%20(Eng)%20(4TH%20QUARTER)_Page_1[2].jpg"/>
          <p:cNvPicPr>
            <a:picLocks noChangeAspect="1" noChangeArrowheads="1"/>
          </p:cNvPicPr>
          <p:nvPr/>
        </p:nvPicPr>
        <p:blipFill>
          <a:blip r:embed="rId5" cstate="print"/>
          <a:srcRect/>
          <a:stretch>
            <a:fillRect/>
          </a:stretch>
        </p:blipFill>
        <p:spPr bwMode="auto">
          <a:xfrm>
            <a:off x="4357686" y="3571876"/>
            <a:ext cx="3286147" cy="2316594"/>
          </a:xfrm>
          <a:prstGeom prst="rect">
            <a:avLst/>
          </a:prstGeom>
          <a:noFill/>
        </p:spPr>
      </p:pic>
      <p:sp>
        <p:nvSpPr>
          <p:cNvPr id="10" name="Title 1"/>
          <p:cNvSpPr txBox="1">
            <a:spLocks/>
          </p:cNvSpPr>
          <p:nvPr/>
        </p:nvSpPr>
        <p:spPr bwMode="auto">
          <a:xfrm>
            <a:off x="457200" y="274638"/>
            <a:ext cx="8229600" cy="511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Montserrat" panose="00000500000000000000" pitchFamily="50" charset="0"/>
                <a:ea typeface="+mj-ea"/>
                <a:cs typeface="+mj-cs"/>
              </a:rPr>
              <a:t>REPORT CARDS- ACHIEVEMENT</a:t>
            </a:r>
            <a:endParaRPr kumimoji="0" lang="ms-MY" sz="3600" b="0" i="0" u="none" strike="noStrike" kern="1200" cap="none" spc="0" normalizeH="0" baseline="0" noProof="0" dirty="0">
              <a:ln>
                <a:noFill/>
              </a:ln>
              <a:solidFill>
                <a:schemeClr val="tx1"/>
              </a:solidFill>
              <a:effectLst/>
              <a:uLnTx/>
              <a:uFillTx/>
              <a:latin typeface="Montserrat" panose="00000500000000000000" pitchFamily="50" charset="0"/>
              <a:ea typeface="+mj-ea"/>
              <a:cs typeface="+mj-cs"/>
            </a:endParaRPr>
          </a:p>
        </p:txBody>
      </p:sp>
      <p:sp>
        <p:nvSpPr>
          <p:cNvPr id="12" name="Rectangle 11"/>
          <p:cNvSpPr>
            <a:spLocks noChangeArrowheads="1"/>
          </p:cNvSpPr>
          <p:nvPr/>
        </p:nvSpPr>
        <p:spPr bwMode="auto">
          <a:xfrm>
            <a:off x="0" y="593467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ctr"/>
            <a:r>
              <a:rPr lang="en-US" altLang="en-US" b="1" dirty="0">
                <a:latin typeface="+mn-lt"/>
                <a:cs typeface="Times New Roman" panose="02020603050405020304" pitchFamily="18" charset="0"/>
              </a:rPr>
              <a:t>Performance Base Management  System produced  Quarterly Report Card reported the status and progress of all programs and activities under the Seberang </a:t>
            </a:r>
            <a:r>
              <a:rPr lang="en-US" altLang="en-US" b="1" dirty="0" err="1">
                <a:latin typeface="+mn-lt"/>
                <a:cs typeface="Times New Roman" panose="02020603050405020304" pitchFamily="18" charset="0"/>
              </a:rPr>
              <a:t>Perai</a:t>
            </a:r>
            <a:r>
              <a:rPr lang="en-US" altLang="en-US" b="1" dirty="0">
                <a:latin typeface="+mn-lt"/>
                <a:cs typeface="Times New Roman" panose="02020603050405020304" pitchFamily="18" charset="0"/>
              </a:rPr>
              <a:t> Strategic Plan 2018 – 2022. Netizen and civil society can express their views and comments.  </a:t>
            </a:r>
            <a:r>
              <a:rPr lang="en-US" altLang="en-US" b="1" dirty="0">
                <a:latin typeface="+mn-lt"/>
              </a:rPr>
              <a:t> </a:t>
            </a:r>
            <a:endParaRPr lang="ms-MY" altLang="en-US" b="1" dirty="0">
              <a:latin typeface="+mn-lt"/>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sp>
        <p:nvSpPr>
          <p:cNvPr id="5" name="Slide Number Placeholder 4"/>
          <p:cNvSpPr>
            <a:spLocks noGrp="1"/>
          </p:cNvSpPr>
          <p:nvPr>
            <p:ph type="sldNum" sz="quarter" idx="12"/>
          </p:nvPr>
        </p:nvSpPr>
        <p:spPr/>
        <p:txBody>
          <a:bodyPr/>
          <a:lstStyle/>
          <a:p>
            <a:pPr>
              <a:defRPr/>
            </a:pPr>
            <a:fld id="{3A6EF7BB-8746-46B3-AEFD-73ECA64E9E4B}" type="slidenum">
              <a:rPr lang="ms-MY" smtClean="0"/>
              <a:pPr>
                <a:defRPr/>
              </a:pPr>
              <a:t>13</a:t>
            </a:fld>
            <a:endParaRPr lang="ms-MY"/>
          </a:p>
        </p:txBody>
      </p:sp>
      <p:pic>
        <p:nvPicPr>
          <p:cNvPr id="24578" name="Picture 2" descr="C:\Users\sitinurhayati.MPSP1\AppData\Local\Microsoft\Windows\Temporary Internet Files\Content.IE5\8SJ6BXSN\4.%20Risalah%20(Eng)%20(4TH%20QUARTER)_Page_4[2].jpg"/>
          <p:cNvPicPr>
            <a:picLocks noChangeAspect="1" noChangeArrowheads="1"/>
          </p:cNvPicPr>
          <p:nvPr/>
        </p:nvPicPr>
        <p:blipFill>
          <a:blip r:embed="rId2"/>
          <a:srcRect/>
          <a:stretch>
            <a:fillRect/>
          </a:stretch>
        </p:blipFill>
        <p:spPr bwMode="auto">
          <a:xfrm>
            <a:off x="285720" y="857232"/>
            <a:ext cx="8572560" cy="5543832"/>
          </a:xfrm>
          <a:prstGeom prst="rect">
            <a:avLst/>
          </a:prstGeom>
          <a:noFill/>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1499E033-2D49-4B3F-8EDB-132909DE590C}"/>
              </a:ext>
            </a:extLst>
          </p:cNvPr>
          <p:cNvSpPr/>
          <p:nvPr/>
        </p:nvSpPr>
        <p:spPr>
          <a:xfrm>
            <a:off x="-10668" y="1203060"/>
            <a:ext cx="9154668" cy="5654940"/>
          </a:xfrm>
          <a:prstGeom prst="rect">
            <a:avLst/>
          </a:prstGeom>
          <a:solidFill>
            <a:srgbClr val="2A56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sp>
        <p:nvSpPr>
          <p:cNvPr id="4" name="Title 1"/>
          <p:cNvSpPr txBox="1">
            <a:spLocks/>
          </p:cNvSpPr>
          <p:nvPr/>
        </p:nvSpPr>
        <p:spPr>
          <a:xfrm>
            <a:off x="0" y="6375402"/>
            <a:ext cx="9144000" cy="64293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ctr">
              <a:defRPr/>
            </a:pPr>
            <a:endParaRPr lang="ms-MY" sz="4000" dirty="0">
              <a:latin typeface="+mj-lt"/>
              <a:ea typeface="+mj-ea"/>
              <a:cs typeface="+mj-cs"/>
            </a:endParaRPr>
          </a:p>
        </p:txBody>
      </p:sp>
      <p:sp>
        <p:nvSpPr>
          <p:cNvPr id="5" name="Rectangle 4"/>
          <p:cNvSpPr>
            <a:spLocks noChangeArrowheads="1"/>
          </p:cNvSpPr>
          <p:nvPr/>
        </p:nvSpPr>
        <p:spPr bwMode="auto">
          <a:xfrm>
            <a:off x="357158" y="1643050"/>
            <a:ext cx="3885908" cy="3970318"/>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defRPr/>
            </a:pPr>
            <a:r>
              <a:rPr lang="en-US" dirty="0">
                <a:solidFill>
                  <a:schemeClr val="bg1"/>
                </a:solidFill>
                <a:latin typeface="+mn-lt"/>
              </a:rPr>
              <a:t>Seberang Perai Municipal Council organizes annual largest tree planting events in conjunction with the National Independence Day. </a:t>
            </a:r>
          </a:p>
          <a:p>
            <a:pPr algn="just">
              <a:defRPr/>
            </a:pPr>
            <a:endParaRPr lang="en-US" dirty="0">
              <a:solidFill>
                <a:schemeClr val="bg1"/>
              </a:solidFill>
              <a:latin typeface="+mn-lt"/>
            </a:endParaRPr>
          </a:p>
          <a:p>
            <a:pPr algn="just">
              <a:defRPr/>
            </a:pPr>
            <a:r>
              <a:rPr lang="en-US" dirty="0">
                <a:solidFill>
                  <a:schemeClr val="bg1"/>
                </a:solidFill>
                <a:latin typeface="+mn-lt"/>
              </a:rPr>
              <a:t>It is a collaboration efforts between council, private sectors, NGOs, schools and higher institution.  </a:t>
            </a:r>
          </a:p>
          <a:p>
            <a:pPr algn="just">
              <a:defRPr/>
            </a:pPr>
            <a:endParaRPr lang="en-US" dirty="0">
              <a:solidFill>
                <a:schemeClr val="bg1"/>
              </a:solidFill>
              <a:latin typeface="+mn-lt"/>
            </a:endParaRPr>
          </a:p>
          <a:p>
            <a:pPr algn="just">
              <a:defRPr/>
            </a:pPr>
            <a:r>
              <a:rPr lang="en-US" dirty="0">
                <a:solidFill>
                  <a:schemeClr val="bg1"/>
                </a:solidFill>
                <a:latin typeface="+mn-lt"/>
              </a:rPr>
              <a:t>Trees are important for carbon sequestration and release of oxygen. Our aim is to reduce current carbon capacity from 8ton CO2e per person per year to 4ton CO2e in year 2022. </a:t>
            </a:r>
            <a:endParaRPr lang="ms-MY" dirty="0">
              <a:solidFill>
                <a:schemeClr val="bg1"/>
              </a:solidFill>
              <a:latin typeface="+mn-lt"/>
            </a:endParaRPr>
          </a:p>
        </p:txBody>
      </p:sp>
      <p:grpSp>
        <p:nvGrpSpPr>
          <p:cNvPr id="3" name="Group 2">
            <a:extLst>
              <a:ext uri="{FF2B5EF4-FFF2-40B4-BE49-F238E27FC236}">
                <a16:creationId xmlns="" xmlns:a16="http://schemas.microsoft.com/office/drawing/2014/main" id="{0DB83820-539E-40EA-9981-601479259DC0}"/>
              </a:ext>
            </a:extLst>
          </p:cNvPr>
          <p:cNvGrpSpPr/>
          <p:nvPr/>
        </p:nvGrpSpPr>
        <p:grpSpPr>
          <a:xfrm>
            <a:off x="4753306" y="1203060"/>
            <a:ext cx="4390694" cy="5654940"/>
            <a:chOff x="5832804" y="1203060"/>
            <a:chExt cx="6359196" cy="5654940"/>
          </a:xfrm>
        </p:grpSpPr>
        <p:pic>
          <p:nvPicPr>
            <p:cNvPr id="6" name="Picture 5" descr="\\10.10.1.13\masyarakat\2018 GAMBAR\180907 PROGRAM TANAM POKOK 5110 GOLDEN PENDA\IMG_1639.JPG"/>
            <p:cNvPicPr>
              <a:picLocks noChangeAspect="1" noChangeArrowheads="1"/>
            </p:cNvPicPr>
            <p:nvPr/>
          </p:nvPicPr>
          <p:blipFill rotWithShape="1">
            <a:blip r:embed="rId2" cstate="print"/>
            <a:srcRect t="8507"/>
            <a:stretch/>
          </p:blipFill>
          <p:spPr bwMode="auto">
            <a:xfrm>
              <a:off x="5832804" y="1203060"/>
              <a:ext cx="6359196" cy="3527364"/>
            </a:xfrm>
            <a:prstGeom prst="rect">
              <a:avLst/>
            </a:prstGeom>
          </p:spPr>
        </p:pic>
        <p:pic>
          <p:nvPicPr>
            <p:cNvPr id="7" name="Picture 6" descr="\\10.10.1.13\masyarakat\2018 GAMBAR\180907 PROGRAM TANAM POKOK 5110 GOLDEN PENDA\IMG_1733.JPG"/>
            <p:cNvPicPr>
              <a:picLocks noChangeAspect="1" noChangeArrowheads="1"/>
            </p:cNvPicPr>
            <p:nvPr/>
          </p:nvPicPr>
          <p:blipFill rotWithShape="1">
            <a:blip r:embed="rId3" cstate="print"/>
            <a:srcRect t="15998" b="19660"/>
            <a:stretch/>
          </p:blipFill>
          <p:spPr bwMode="auto">
            <a:xfrm>
              <a:off x="5832804" y="4506685"/>
              <a:ext cx="6359195" cy="2351315"/>
            </a:xfrm>
            <a:prstGeom prst="rect">
              <a:avLst/>
            </a:prstGeom>
          </p:spPr>
        </p:pic>
      </p:grpSp>
      <p:sp>
        <p:nvSpPr>
          <p:cNvPr id="11" name="Rectangle 10">
            <a:extLst>
              <a:ext uri="{FF2B5EF4-FFF2-40B4-BE49-F238E27FC236}">
                <a16:creationId xmlns="" xmlns:a16="http://schemas.microsoft.com/office/drawing/2014/main" id="{064828AC-E2F1-44CA-AB78-6D11C925280C}"/>
              </a:ext>
            </a:extLst>
          </p:cNvPr>
          <p:cNvSpPr/>
          <p:nvPr/>
        </p:nvSpPr>
        <p:spPr>
          <a:xfrm>
            <a:off x="3187886" y="250828"/>
            <a:ext cx="34289" cy="892175"/>
          </a:xfrm>
          <a:prstGeom prst="rect">
            <a:avLst/>
          </a:prstGeom>
          <a:solidFill>
            <a:srgbClr val="2D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2" name="Title 5">
            <a:extLst>
              <a:ext uri="{FF2B5EF4-FFF2-40B4-BE49-F238E27FC236}">
                <a16:creationId xmlns="" xmlns:a16="http://schemas.microsoft.com/office/drawing/2014/main" id="{27022501-422B-4B6B-80BA-D7AA3BF1AD5C}"/>
              </a:ext>
            </a:extLst>
          </p:cNvPr>
          <p:cNvSpPr txBox="1">
            <a:spLocks/>
          </p:cNvSpPr>
          <p:nvPr/>
        </p:nvSpPr>
        <p:spPr bwMode="auto">
          <a:xfrm>
            <a:off x="3263302" y="483537"/>
            <a:ext cx="5802238" cy="689495"/>
          </a:xfrm>
          <a:prstGeom prst="rect">
            <a:avLst/>
          </a:prstGeom>
          <a:noFill/>
          <a:ln w="9525">
            <a:noFill/>
            <a:miter lim="800000"/>
            <a:headEnd/>
            <a:tailEnd/>
          </a:ln>
        </p:spPr>
        <p:txBody>
          <a:bodyPr/>
          <a:lstStyle/>
          <a:p>
            <a:pPr>
              <a:lnSpc>
                <a:spcPts val="2400"/>
              </a:lnSpc>
              <a:tabLst>
                <a:tab pos="4003675" algn="l"/>
              </a:tabLst>
            </a:pPr>
            <a:r>
              <a:rPr lang="pt-BR" sz="2400" b="1" dirty="0">
                <a:solidFill>
                  <a:schemeClr val="tx1">
                    <a:lumMod val="75000"/>
                    <a:lumOff val="25000"/>
                  </a:schemeClr>
                </a:solidFill>
                <a:latin typeface="Montserrat" panose="02000505000000020004" pitchFamily="2" charset="0"/>
              </a:rPr>
              <a:t>Tree Planting </a:t>
            </a:r>
            <a:r>
              <a:rPr lang="pt-BR" sz="2400" dirty="0">
                <a:solidFill>
                  <a:schemeClr val="tx1">
                    <a:lumMod val="75000"/>
                    <a:lumOff val="25000"/>
                  </a:schemeClr>
                </a:solidFill>
                <a:latin typeface="Montserrat" panose="02000505000000020004" pitchFamily="2" charset="0"/>
              </a:rPr>
              <a:t>Events</a:t>
            </a:r>
          </a:p>
        </p:txBody>
      </p:sp>
      <p:pic>
        <p:nvPicPr>
          <p:cNvPr id="13" name="Picture 12">
            <a:extLst>
              <a:ext uri="{FF2B5EF4-FFF2-40B4-BE49-F238E27FC236}">
                <a16:creationId xmlns="" xmlns:a16="http://schemas.microsoft.com/office/drawing/2014/main" id="{83172A07-91B5-4E97-A503-DD6102DF2D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24" y="56986"/>
            <a:ext cx="1057507" cy="1515566"/>
          </a:xfrm>
          <a:prstGeom prst="rect">
            <a:avLst/>
          </a:prstGeom>
        </p:spPr>
      </p:pic>
      <p:pic>
        <p:nvPicPr>
          <p:cNvPr id="14" name="Picture 13" descr="A close up of a sign&#10;&#10;Description automatically generated">
            <a:extLst>
              <a:ext uri="{FF2B5EF4-FFF2-40B4-BE49-F238E27FC236}">
                <a16:creationId xmlns="" xmlns:a16="http://schemas.microsoft.com/office/drawing/2014/main" id="{77C1EE83-5E7F-47B5-9E1F-F1B6599248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191" y="381015"/>
            <a:ext cx="1787633" cy="609412"/>
          </a:xfrm>
          <a:prstGeom prst="rect">
            <a:avLst/>
          </a:prstGeom>
        </p:spPr>
      </p:pic>
      <p:sp>
        <p:nvSpPr>
          <p:cNvPr id="2" name="Slide Number Placeholder 1">
            <a:extLst>
              <a:ext uri="{FF2B5EF4-FFF2-40B4-BE49-F238E27FC236}">
                <a16:creationId xmlns="" xmlns:a16="http://schemas.microsoft.com/office/drawing/2014/main" id="{FF59079C-4277-402E-A669-006D6B19EA55}"/>
              </a:ext>
            </a:extLst>
          </p:cNvPr>
          <p:cNvSpPr>
            <a:spLocks noGrp="1"/>
          </p:cNvSpPr>
          <p:nvPr>
            <p:ph type="sldNum" sz="quarter" idx="12"/>
          </p:nvPr>
        </p:nvSpPr>
        <p:spPr/>
        <p:txBody>
          <a:bodyPr/>
          <a:lstStyle/>
          <a:p>
            <a:fld id="{6D516137-468E-4E51-97BF-41FBEADCFD1A}" type="slidenum">
              <a:rPr lang="en-MY" smtClean="0"/>
              <a:pPr/>
              <a:t>14</a:t>
            </a:fld>
            <a:endParaRPr lang="en-MY"/>
          </a:p>
        </p:txBody>
      </p:sp>
    </p:spTree>
    <p:extLst>
      <p:ext uri="{BB962C8B-B14F-4D97-AF65-F5344CB8AC3E}">
        <p14:creationId xmlns:p14="http://schemas.microsoft.com/office/powerpoint/2010/main" val="25227125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6B177A7-E8E7-4395-BD80-B32F3AD3E4A7}"/>
              </a:ext>
            </a:extLst>
          </p:cNvPr>
          <p:cNvSpPr/>
          <p:nvPr/>
        </p:nvSpPr>
        <p:spPr>
          <a:xfrm>
            <a:off x="-10668" y="1203060"/>
            <a:ext cx="9154668" cy="5654940"/>
          </a:xfrm>
          <a:prstGeom prst="rect">
            <a:avLst/>
          </a:prstGeom>
          <a:solidFill>
            <a:srgbClr val="2A56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sp>
        <p:nvSpPr>
          <p:cNvPr id="10" name="Rectangle 9">
            <a:extLst>
              <a:ext uri="{FF2B5EF4-FFF2-40B4-BE49-F238E27FC236}">
                <a16:creationId xmlns="" xmlns:a16="http://schemas.microsoft.com/office/drawing/2014/main" id="{69DDE76A-F0D5-4BBA-B75E-DF1F7E1D5386}"/>
              </a:ext>
            </a:extLst>
          </p:cNvPr>
          <p:cNvSpPr/>
          <p:nvPr/>
        </p:nvSpPr>
        <p:spPr>
          <a:xfrm>
            <a:off x="3187886" y="250828"/>
            <a:ext cx="34289" cy="892175"/>
          </a:xfrm>
          <a:prstGeom prst="rect">
            <a:avLst/>
          </a:prstGeom>
          <a:solidFill>
            <a:srgbClr val="2D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1" name="Title 5">
            <a:extLst>
              <a:ext uri="{FF2B5EF4-FFF2-40B4-BE49-F238E27FC236}">
                <a16:creationId xmlns="" xmlns:a16="http://schemas.microsoft.com/office/drawing/2014/main" id="{3586FA8C-A73B-48BD-B5C8-A8A6A2115421}"/>
              </a:ext>
            </a:extLst>
          </p:cNvPr>
          <p:cNvSpPr txBox="1">
            <a:spLocks/>
          </p:cNvSpPr>
          <p:nvPr/>
        </p:nvSpPr>
        <p:spPr bwMode="auto">
          <a:xfrm>
            <a:off x="3263302" y="483537"/>
            <a:ext cx="5802238" cy="689495"/>
          </a:xfrm>
          <a:prstGeom prst="rect">
            <a:avLst/>
          </a:prstGeom>
          <a:noFill/>
          <a:ln w="9525">
            <a:noFill/>
            <a:miter lim="800000"/>
            <a:headEnd/>
            <a:tailEnd/>
          </a:ln>
        </p:spPr>
        <p:txBody>
          <a:bodyPr/>
          <a:lstStyle/>
          <a:p>
            <a:pPr>
              <a:lnSpc>
                <a:spcPts val="2400"/>
              </a:lnSpc>
              <a:tabLst>
                <a:tab pos="4003675" algn="l"/>
              </a:tabLst>
            </a:pPr>
            <a:r>
              <a:rPr lang="pt-BR" sz="2400" b="1" dirty="0">
                <a:solidFill>
                  <a:schemeClr val="tx1">
                    <a:lumMod val="75000"/>
                    <a:lumOff val="25000"/>
                  </a:schemeClr>
                </a:solidFill>
                <a:latin typeface="Montserrat" panose="02000505000000020004" pitchFamily="2" charset="0"/>
              </a:rPr>
              <a:t>Tree Planting </a:t>
            </a:r>
            <a:r>
              <a:rPr lang="pt-BR" sz="2400" dirty="0">
                <a:solidFill>
                  <a:schemeClr val="tx1">
                    <a:lumMod val="75000"/>
                    <a:lumOff val="25000"/>
                  </a:schemeClr>
                </a:solidFill>
                <a:latin typeface="Montserrat" panose="02000505000000020004" pitchFamily="2" charset="0"/>
              </a:rPr>
              <a:t>Events</a:t>
            </a:r>
          </a:p>
        </p:txBody>
      </p:sp>
      <p:pic>
        <p:nvPicPr>
          <p:cNvPr id="12" name="Picture 11">
            <a:extLst>
              <a:ext uri="{FF2B5EF4-FFF2-40B4-BE49-F238E27FC236}">
                <a16:creationId xmlns="" xmlns:a16="http://schemas.microsoft.com/office/drawing/2014/main" id="{01A0E20B-00F4-49B2-9471-664946F2DA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24" y="56986"/>
            <a:ext cx="1057507" cy="1515566"/>
          </a:xfrm>
          <a:prstGeom prst="rect">
            <a:avLst/>
          </a:prstGeom>
        </p:spPr>
      </p:pic>
      <p:pic>
        <p:nvPicPr>
          <p:cNvPr id="13" name="Picture 12" descr="A close up of a sign&#10;&#10;Description automatically generated">
            <a:extLst>
              <a:ext uri="{FF2B5EF4-FFF2-40B4-BE49-F238E27FC236}">
                <a16:creationId xmlns="" xmlns:a16="http://schemas.microsoft.com/office/drawing/2014/main" id="{BC8D120D-ABB5-421C-876A-CB46B4FDE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191" y="381015"/>
            <a:ext cx="1787633" cy="609412"/>
          </a:xfrm>
          <a:prstGeom prst="rect">
            <a:avLst/>
          </a:prstGeom>
        </p:spPr>
      </p:pic>
      <p:pic>
        <p:nvPicPr>
          <p:cNvPr id="4" name="Picture 3" descr="\\10.10.1.13\masyarakat\2018 GAMBAR\180907 PROGRAM TANAM POKOK 5110 GOLDEN PENDA\IMG_1812.JPG"/>
          <p:cNvPicPr>
            <a:picLocks noChangeAspect="1" noChangeArrowheads="1"/>
          </p:cNvPicPr>
          <p:nvPr/>
        </p:nvPicPr>
        <p:blipFill rotWithShape="1">
          <a:blip r:embed="rId4" cstate="print"/>
          <a:srcRect l="5846" r="4441"/>
          <a:stretch/>
        </p:blipFill>
        <p:spPr bwMode="auto">
          <a:xfrm>
            <a:off x="3494878" y="1203060"/>
            <a:ext cx="5649122" cy="5624910"/>
          </a:xfrm>
          <a:prstGeom prst="rect">
            <a:avLst/>
          </a:prstGeom>
        </p:spPr>
      </p:pic>
      <p:sp>
        <p:nvSpPr>
          <p:cNvPr id="5" name="TextBox 8"/>
          <p:cNvSpPr txBox="1"/>
          <p:nvPr/>
        </p:nvSpPr>
        <p:spPr>
          <a:xfrm>
            <a:off x="259556" y="1632610"/>
            <a:ext cx="2985005" cy="4693593"/>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tabLst>
                <a:tab pos="361950" algn="l"/>
              </a:tabLst>
              <a:defRPr/>
            </a:pPr>
            <a:r>
              <a:rPr lang="en-US" dirty="0">
                <a:solidFill>
                  <a:schemeClr val="bg1"/>
                </a:solidFill>
                <a:latin typeface="+mn-lt"/>
                <a:cs typeface="Times New Roman" pitchFamily="18" charset="0"/>
              </a:rPr>
              <a:t>In 2017, 3,000 </a:t>
            </a:r>
            <a:r>
              <a:rPr lang="en-US" b="1" dirty="0" err="1">
                <a:solidFill>
                  <a:schemeClr val="bg1"/>
                </a:solidFill>
                <a:latin typeface="+mn-lt"/>
                <a:cs typeface="Times New Roman" pitchFamily="18" charset="0"/>
              </a:rPr>
              <a:t>Tecoma</a:t>
            </a:r>
            <a:r>
              <a:rPr lang="en-US" b="1" dirty="0">
                <a:solidFill>
                  <a:schemeClr val="bg1"/>
                </a:solidFill>
                <a:latin typeface="+mn-lt"/>
                <a:cs typeface="Times New Roman" pitchFamily="18" charset="0"/>
              </a:rPr>
              <a:t> trees (</a:t>
            </a:r>
            <a:r>
              <a:rPr lang="en-US" b="1" i="1" dirty="0" err="1">
                <a:solidFill>
                  <a:schemeClr val="bg1"/>
                </a:solidFill>
                <a:latin typeface="+mn-lt"/>
                <a:cs typeface="Times New Roman" pitchFamily="18" charset="0"/>
              </a:rPr>
              <a:t>Tabebuia</a:t>
            </a:r>
            <a:r>
              <a:rPr lang="en-US" b="1" dirty="0">
                <a:solidFill>
                  <a:schemeClr val="bg1"/>
                </a:solidFill>
                <a:latin typeface="+mn-lt"/>
                <a:cs typeface="Times New Roman" pitchFamily="18" charset="0"/>
              </a:rPr>
              <a:t> sp.)</a:t>
            </a:r>
            <a:r>
              <a:rPr lang="en-US" dirty="0">
                <a:solidFill>
                  <a:schemeClr val="bg1"/>
                </a:solidFill>
                <a:latin typeface="+mn-lt"/>
                <a:cs typeface="Times New Roman" pitchFamily="18" charset="0"/>
              </a:rPr>
              <a:t> were planted in 13 locations in Seberang Perai.  This effort earned an entry in the Malaysia Book of Records (MBR) for the largest </a:t>
            </a:r>
            <a:r>
              <a:rPr lang="en-US" dirty="0" err="1">
                <a:solidFill>
                  <a:schemeClr val="bg1"/>
                </a:solidFill>
                <a:latin typeface="+mn-lt"/>
                <a:cs typeface="Times New Roman" pitchFamily="18" charset="0"/>
              </a:rPr>
              <a:t>Tecoma</a:t>
            </a:r>
            <a:r>
              <a:rPr lang="en-US" dirty="0">
                <a:solidFill>
                  <a:schemeClr val="bg1"/>
                </a:solidFill>
                <a:latin typeface="+mn-lt"/>
                <a:cs typeface="Times New Roman" pitchFamily="18" charset="0"/>
              </a:rPr>
              <a:t> tree planting event in the country. </a:t>
            </a:r>
          </a:p>
          <a:p>
            <a:pPr marL="361950" indent="-361950" algn="just">
              <a:buFont typeface="Arial" panose="020B0604020202020204" pitchFamily="34" charset="0"/>
              <a:buChar char="•"/>
              <a:tabLst>
                <a:tab pos="361950" algn="l"/>
              </a:tabLst>
              <a:defRPr/>
            </a:pPr>
            <a:endParaRPr lang="en-US" dirty="0">
              <a:solidFill>
                <a:schemeClr val="bg1"/>
              </a:solidFill>
              <a:latin typeface="+mn-lt"/>
              <a:cs typeface="Times New Roman" pitchFamily="18" charset="0"/>
            </a:endParaRPr>
          </a:p>
          <a:p>
            <a:pPr marL="171450" indent="-171450" algn="just">
              <a:buFont typeface="Arial" panose="020B0604020202020204" pitchFamily="34" charset="0"/>
              <a:buChar char="•"/>
              <a:tabLst>
                <a:tab pos="361950" algn="l"/>
              </a:tabLst>
              <a:defRPr/>
            </a:pPr>
            <a:endParaRPr lang="en-US" sz="1100" dirty="0">
              <a:solidFill>
                <a:schemeClr val="bg1"/>
              </a:solidFill>
              <a:latin typeface="+mn-lt"/>
              <a:cs typeface="Times New Roman" pitchFamily="18" charset="0"/>
            </a:endParaRPr>
          </a:p>
          <a:p>
            <a:pPr algn="just">
              <a:tabLst>
                <a:tab pos="361950" algn="l"/>
              </a:tabLst>
              <a:defRPr/>
            </a:pPr>
            <a:r>
              <a:rPr lang="en-US" dirty="0">
                <a:solidFill>
                  <a:schemeClr val="bg1"/>
                </a:solidFill>
                <a:latin typeface="+mn-lt"/>
                <a:cs typeface="Times New Roman" pitchFamily="18" charset="0"/>
              </a:rPr>
              <a:t>On 7 September 2018, again we managed to enter the Malaysia Book of Records and beating the previous record by planting 5,110 Golden </a:t>
            </a:r>
            <a:r>
              <a:rPr lang="en-US" dirty="0" err="1">
                <a:solidFill>
                  <a:schemeClr val="bg1"/>
                </a:solidFill>
                <a:latin typeface="+mn-lt"/>
                <a:cs typeface="Times New Roman" pitchFamily="18" charset="0"/>
              </a:rPr>
              <a:t>Penda</a:t>
            </a:r>
            <a:r>
              <a:rPr lang="en-US" dirty="0">
                <a:solidFill>
                  <a:schemeClr val="bg1"/>
                </a:solidFill>
                <a:latin typeface="+mn-lt"/>
                <a:cs typeface="Times New Roman" pitchFamily="18" charset="0"/>
              </a:rPr>
              <a:t> trees in 45 locations in Seberang Perai. </a:t>
            </a:r>
          </a:p>
        </p:txBody>
      </p:sp>
      <p:sp>
        <p:nvSpPr>
          <p:cNvPr id="2" name="Slide Number Placeholder 1">
            <a:extLst>
              <a:ext uri="{FF2B5EF4-FFF2-40B4-BE49-F238E27FC236}">
                <a16:creationId xmlns="" xmlns:a16="http://schemas.microsoft.com/office/drawing/2014/main" id="{724581CF-8F04-4B0A-AE01-43BB45D36453}"/>
              </a:ext>
            </a:extLst>
          </p:cNvPr>
          <p:cNvSpPr>
            <a:spLocks noGrp="1"/>
          </p:cNvSpPr>
          <p:nvPr>
            <p:ph type="sldNum" sz="quarter" idx="12"/>
          </p:nvPr>
        </p:nvSpPr>
        <p:spPr/>
        <p:txBody>
          <a:bodyPr/>
          <a:lstStyle/>
          <a:p>
            <a:fld id="{6D516137-468E-4E51-97BF-41FBEADCFD1A}" type="slidenum">
              <a:rPr lang="en-MY" smtClean="0"/>
              <a:pPr/>
              <a:t>15</a:t>
            </a:fld>
            <a:endParaRPr lang="en-MY"/>
          </a:p>
        </p:txBody>
      </p:sp>
    </p:spTree>
    <p:extLst>
      <p:ext uri="{BB962C8B-B14F-4D97-AF65-F5344CB8AC3E}">
        <p14:creationId xmlns:p14="http://schemas.microsoft.com/office/powerpoint/2010/main" val="305456227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6489FC9F-78FE-4600-BAE5-89A7C693A1B0}"/>
              </a:ext>
            </a:extLst>
          </p:cNvPr>
          <p:cNvSpPr/>
          <p:nvPr/>
        </p:nvSpPr>
        <p:spPr>
          <a:xfrm>
            <a:off x="-10668" y="1203060"/>
            <a:ext cx="9154668" cy="5654940"/>
          </a:xfrm>
          <a:prstGeom prst="rect">
            <a:avLst/>
          </a:prstGeom>
          <a:solidFill>
            <a:srgbClr val="2A56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sp>
        <p:nvSpPr>
          <p:cNvPr id="12" name="Rectangle 11">
            <a:extLst>
              <a:ext uri="{FF2B5EF4-FFF2-40B4-BE49-F238E27FC236}">
                <a16:creationId xmlns="" xmlns:a16="http://schemas.microsoft.com/office/drawing/2014/main" id="{52CB9F08-30D4-46EB-8583-23FCBEA501CC}"/>
              </a:ext>
            </a:extLst>
          </p:cNvPr>
          <p:cNvSpPr/>
          <p:nvPr/>
        </p:nvSpPr>
        <p:spPr>
          <a:xfrm>
            <a:off x="3187886" y="250828"/>
            <a:ext cx="34289" cy="892175"/>
          </a:xfrm>
          <a:prstGeom prst="rect">
            <a:avLst/>
          </a:prstGeom>
          <a:solidFill>
            <a:srgbClr val="2D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3" name="Title 5">
            <a:extLst>
              <a:ext uri="{FF2B5EF4-FFF2-40B4-BE49-F238E27FC236}">
                <a16:creationId xmlns="" xmlns:a16="http://schemas.microsoft.com/office/drawing/2014/main" id="{4F9642A1-317F-4881-AD9B-9ABA8E1F2F51}"/>
              </a:ext>
            </a:extLst>
          </p:cNvPr>
          <p:cNvSpPr txBox="1">
            <a:spLocks/>
          </p:cNvSpPr>
          <p:nvPr/>
        </p:nvSpPr>
        <p:spPr bwMode="auto">
          <a:xfrm>
            <a:off x="3263302" y="357167"/>
            <a:ext cx="2094516" cy="785818"/>
          </a:xfrm>
          <a:prstGeom prst="rect">
            <a:avLst/>
          </a:prstGeom>
          <a:noFill/>
          <a:ln w="9525">
            <a:noFill/>
            <a:miter lim="800000"/>
            <a:headEnd/>
            <a:tailEnd/>
          </a:ln>
        </p:spPr>
        <p:txBody>
          <a:bodyPr/>
          <a:lstStyle/>
          <a:p>
            <a:pPr>
              <a:lnSpc>
                <a:spcPts val="2400"/>
              </a:lnSpc>
              <a:tabLst>
                <a:tab pos="4003675" algn="l"/>
              </a:tabLst>
            </a:pPr>
            <a:r>
              <a:rPr lang="pt-BR" sz="2400" b="1" dirty="0">
                <a:solidFill>
                  <a:schemeClr val="tx1">
                    <a:lumMod val="75000"/>
                    <a:lumOff val="25000"/>
                  </a:schemeClr>
                </a:solidFill>
                <a:latin typeface="Montserrat" panose="02000505000000020004" pitchFamily="2" charset="0"/>
              </a:rPr>
              <a:t>Upcycle </a:t>
            </a:r>
            <a:r>
              <a:rPr lang="pt-BR" sz="2400" dirty="0">
                <a:solidFill>
                  <a:schemeClr val="tx1">
                    <a:lumMod val="75000"/>
                    <a:lumOff val="25000"/>
                  </a:schemeClr>
                </a:solidFill>
                <a:latin typeface="Montserrat" panose="02000505000000020004" pitchFamily="2" charset="0"/>
              </a:rPr>
              <a:t>Park</a:t>
            </a:r>
          </a:p>
        </p:txBody>
      </p:sp>
      <p:pic>
        <p:nvPicPr>
          <p:cNvPr id="14" name="Picture 13">
            <a:extLst>
              <a:ext uri="{FF2B5EF4-FFF2-40B4-BE49-F238E27FC236}">
                <a16:creationId xmlns="" xmlns:a16="http://schemas.microsoft.com/office/drawing/2014/main" id="{75BA30E3-3CAE-4495-A285-89B951EF5C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24" y="56986"/>
            <a:ext cx="1057507" cy="1515566"/>
          </a:xfrm>
          <a:prstGeom prst="rect">
            <a:avLst/>
          </a:prstGeom>
        </p:spPr>
      </p:pic>
      <p:pic>
        <p:nvPicPr>
          <p:cNvPr id="15" name="Picture 14" descr="A close up of a sign&#10;&#10;Description automatically generated">
            <a:extLst>
              <a:ext uri="{FF2B5EF4-FFF2-40B4-BE49-F238E27FC236}">
                <a16:creationId xmlns="" xmlns:a16="http://schemas.microsoft.com/office/drawing/2014/main" id="{76CDB33A-5FEB-45A9-BD69-903714A92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191" y="381015"/>
            <a:ext cx="1787633" cy="609412"/>
          </a:xfrm>
          <a:prstGeom prst="rect">
            <a:avLst/>
          </a:prstGeom>
        </p:spPr>
      </p:pic>
      <p:sp>
        <p:nvSpPr>
          <p:cNvPr id="4" name="Rectangle 3"/>
          <p:cNvSpPr>
            <a:spLocks noChangeArrowheads="1"/>
          </p:cNvSpPr>
          <p:nvPr/>
        </p:nvSpPr>
        <p:spPr bwMode="auto">
          <a:xfrm>
            <a:off x="785786" y="1500174"/>
            <a:ext cx="3734306" cy="3970318"/>
          </a:xfrm>
          <a:prstGeom prst="rect">
            <a:avLst/>
          </a:prstGeom>
          <a:noFill/>
          <a:ln w="9525">
            <a:noFill/>
            <a:miter lim="800000"/>
            <a:headEnd/>
            <a:tailEnd/>
          </a:ln>
        </p:spPr>
        <p:txBody>
          <a:bodyPr wrap="square" anchor="ctr">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tabLst>
                <a:tab pos="361950" algn="l"/>
              </a:tabLst>
              <a:defRPr/>
            </a:pPr>
            <a:r>
              <a:rPr lang="en-US" dirty="0">
                <a:solidFill>
                  <a:schemeClr val="bg1"/>
                </a:solidFill>
                <a:latin typeface="+mn-lt"/>
                <a:cs typeface="Times New Roman" pitchFamily="18" charset="0"/>
              </a:rPr>
              <a:t>Seberang Perai Municipal Council upgraded a retention pond into an upcycle park.  Decoration and components used in the upcycle park are waste materials creatively converted to </a:t>
            </a:r>
            <a:r>
              <a:rPr lang="en-US" dirty="0" err="1">
                <a:solidFill>
                  <a:schemeClr val="bg1"/>
                </a:solidFill>
                <a:latin typeface="+mn-lt"/>
                <a:cs typeface="Times New Roman" pitchFamily="18" charset="0"/>
              </a:rPr>
              <a:t>upcycles</a:t>
            </a:r>
            <a:r>
              <a:rPr lang="en-US" dirty="0">
                <a:solidFill>
                  <a:schemeClr val="bg1"/>
                </a:solidFill>
                <a:latin typeface="+mn-lt"/>
                <a:cs typeface="Times New Roman" pitchFamily="18" charset="0"/>
              </a:rPr>
              <a:t> and installed in the parks. </a:t>
            </a:r>
          </a:p>
          <a:p>
            <a:pPr marL="361950" indent="-361950" algn="just">
              <a:buFont typeface="Wingdings" pitchFamily="2" charset="2"/>
              <a:buChar char="q"/>
              <a:tabLst>
                <a:tab pos="361950" algn="l"/>
              </a:tabLst>
              <a:defRPr/>
            </a:pPr>
            <a:endParaRPr lang="en-US" dirty="0">
              <a:solidFill>
                <a:schemeClr val="bg1"/>
              </a:solidFill>
              <a:latin typeface="+mn-lt"/>
              <a:cs typeface="Times New Roman" pitchFamily="18" charset="0"/>
            </a:endParaRPr>
          </a:p>
          <a:p>
            <a:pPr marL="361950" indent="-361950" algn="just">
              <a:buFont typeface="Wingdings" pitchFamily="2" charset="2"/>
              <a:buChar char="q"/>
              <a:tabLst>
                <a:tab pos="361950" algn="l"/>
              </a:tabLst>
              <a:defRPr/>
            </a:pPr>
            <a:endParaRPr lang="en-US" dirty="0">
              <a:solidFill>
                <a:schemeClr val="bg1"/>
              </a:solidFill>
              <a:latin typeface="+mn-lt"/>
              <a:cs typeface="Times New Roman" pitchFamily="18" charset="0"/>
            </a:endParaRPr>
          </a:p>
          <a:p>
            <a:pPr algn="just">
              <a:tabLst>
                <a:tab pos="361950" algn="l"/>
              </a:tabLst>
              <a:defRPr/>
            </a:pPr>
            <a:r>
              <a:rPr lang="en-US" dirty="0">
                <a:solidFill>
                  <a:schemeClr val="bg1"/>
                </a:solidFill>
                <a:latin typeface="+mn-lt"/>
                <a:cs typeface="Times New Roman" pitchFamily="18" charset="0"/>
              </a:rPr>
              <a:t>It was given the recognition for its uniqueness and has made its way into the Malaysia Book of Records as the first </a:t>
            </a:r>
            <a:r>
              <a:rPr lang="ms-MY" dirty="0">
                <a:solidFill>
                  <a:schemeClr val="bg1"/>
                </a:solidFill>
                <a:latin typeface="+mn-lt"/>
                <a:cs typeface="Times New Roman" pitchFamily="18" charset="0"/>
              </a:rPr>
              <a:t>“First Organisation To Develop Upcycle Park”</a:t>
            </a:r>
            <a:r>
              <a:rPr lang="en-US" dirty="0">
                <a:solidFill>
                  <a:schemeClr val="bg1"/>
                </a:solidFill>
                <a:latin typeface="+mn-lt"/>
                <a:cs typeface="Times New Roman" pitchFamily="18" charset="0"/>
              </a:rPr>
              <a:t> on 7 September 2018</a:t>
            </a:r>
          </a:p>
        </p:txBody>
      </p:sp>
      <p:grpSp>
        <p:nvGrpSpPr>
          <p:cNvPr id="5" name="Group 18">
            <a:extLst>
              <a:ext uri="{FF2B5EF4-FFF2-40B4-BE49-F238E27FC236}">
                <a16:creationId xmlns="" xmlns:a16="http://schemas.microsoft.com/office/drawing/2014/main" id="{8056B29C-D5CB-4AE7-B929-35227D8CD70E}"/>
              </a:ext>
            </a:extLst>
          </p:cNvPr>
          <p:cNvGrpSpPr/>
          <p:nvPr/>
        </p:nvGrpSpPr>
        <p:grpSpPr>
          <a:xfrm>
            <a:off x="5253531" y="-3349"/>
            <a:ext cx="3883075" cy="6861349"/>
            <a:chOff x="7463556" y="604737"/>
            <a:chExt cx="4718584" cy="6253263"/>
          </a:xfrm>
        </p:grpSpPr>
        <p:pic>
          <p:nvPicPr>
            <p:cNvPr id="16" name="Picture 15" descr="28958956_2027027873981319_2265164240081911808_n.jpg">
              <a:extLst>
                <a:ext uri="{FF2B5EF4-FFF2-40B4-BE49-F238E27FC236}">
                  <a16:creationId xmlns="" xmlns:a16="http://schemas.microsoft.com/office/drawing/2014/main" id="{6A7A11F6-7CC3-425E-8818-507C768EE808}"/>
                </a:ext>
              </a:extLst>
            </p:cNvPr>
            <p:cNvPicPr>
              <a:picLocks noChangeAspect="1"/>
            </p:cNvPicPr>
            <p:nvPr/>
          </p:nvPicPr>
          <p:blipFill rotWithShape="1">
            <a:blip r:embed="rId4"/>
            <a:srcRect l="8000" t="46924" r="36000" b="13156"/>
            <a:stretch/>
          </p:blipFill>
          <p:spPr bwMode="auto">
            <a:xfrm>
              <a:off x="7473920" y="604737"/>
              <a:ext cx="4708220" cy="1678494"/>
            </a:xfrm>
            <a:prstGeom prst="rect">
              <a:avLst/>
            </a:prstGeom>
          </p:spPr>
        </p:pic>
        <p:pic>
          <p:nvPicPr>
            <p:cNvPr id="17" name="Content Placeholder 5" descr="28871960_1014973931988497_9110719258043613184_n.jpg">
              <a:extLst>
                <a:ext uri="{FF2B5EF4-FFF2-40B4-BE49-F238E27FC236}">
                  <a16:creationId xmlns="" xmlns:a16="http://schemas.microsoft.com/office/drawing/2014/main" id="{737C234A-21FF-484E-87A9-30D4A451FC76}"/>
                </a:ext>
              </a:extLst>
            </p:cNvPr>
            <p:cNvPicPr>
              <a:picLocks noChangeAspect="1"/>
            </p:cNvPicPr>
            <p:nvPr/>
          </p:nvPicPr>
          <p:blipFill>
            <a:blip r:embed="rId5"/>
            <a:srcRect/>
            <a:stretch>
              <a:fillRect/>
            </a:stretch>
          </p:blipFill>
          <p:spPr>
            <a:xfrm>
              <a:off x="7463556" y="4210455"/>
              <a:ext cx="4708221" cy="2647545"/>
            </a:xfrm>
            <a:prstGeom prst="rect">
              <a:avLst/>
            </a:prstGeom>
          </p:spPr>
        </p:pic>
        <p:pic>
          <p:nvPicPr>
            <p:cNvPr id="18" name="Picture 17" descr="29062800_2027027910647982_9160139561228042240_n.jpg">
              <a:extLst>
                <a:ext uri="{FF2B5EF4-FFF2-40B4-BE49-F238E27FC236}">
                  <a16:creationId xmlns="" xmlns:a16="http://schemas.microsoft.com/office/drawing/2014/main" id="{EFED3754-003E-493C-A0F2-1D6B5E64EC36}"/>
                </a:ext>
              </a:extLst>
            </p:cNvPr>
            <p:cNvPicPr>
              <a:picLocks noChangeAspect="1"/>
            </p:cNvPicPr>
            <p:nvPr/>
          </p:nvPicPr>
          <p:blipFill>
            <a:blip r:embed="rId6"/>
            <a:srcRect/>
            <a:stretch>
              <a:fillRect/>
            </a:stretch>
          </p:blipFill>
          <p:spPr bwMode="auto">
            <a:xfrm>
              <a:off x="7473919" y="2250717"/>
              <a:ext cx="4708221" cy="2354111"/>
            </a:xfrm>
            <a:prstGeom prst="rect">
              <a:avLst/>
            </a:prstGeom>
          </p:spPr>
        </p:pic>
      </p:grpSp>
      <p:sp>
        <p:nvSpPr>
          <p:cNvPr id="2" name="Slide Number Placeholder 1">
            <a:extLst>
              <a:ext uri="{FF2B5EF4-FFF2-40B4-BE49-F238E27FC236}">
                <a16:creationId xmlns="" xmlns:a16="http://schemas.microsoft.com/office/drawing/2014/main" id="{D34EEEDC-1F1C-4534-AC98-436742792A5F}"/>
              </a:ext>
            </a:extLst>
          </p:cNvPr>
          <p:cNvSpPr>
            <a:spLocks noGrp="1"/>
          </p:cNvSpPr>
          <p:nvPr>
            <p:ph type="sldNum" sz="quarter" idx="12"/>
          </p:nvPr>
        </p:nvSpPr>
        <p:spPr/>
        <p:txBody>
          <a:bodyPr/>
          <a:lstStyle/>
          <a:p>
            <a:fld id="{6D516137-468E-4E51-97BF-41FBEADCFD1A}" type="slidenum">
              <a:rPr lang="en-MY" smtClean="0"/>
              <a:pPr/>
              <a:t>16</a:t>
            </a:fld>
            <a:endParaRPr lang="en-MY"/>
          </a:p>
        </p:txBody>
      </p:sp>
    </p:spTree>
    <p:extLst>
      <p:ext uri="{BB962C8B-B14F-4D97-AF65-F5344CB8AC3E}">
        <p14:creationId xmlns:p14="http://schemas.microsoft.com/office/powerpoint/2010/main" val="408606572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6FC75AA1-D501-44E6-90D8-E34F8AD3B125}"/>
              </a:ext>
            </a:extLst>
          </p:cNvPr>
          <p:cNvSpPr/>
          <p:nvPr/>
        </p:nvSpPr>
        <p:spPr>
          <a:xfrm>
            <a:off x="-10668" y="1203060"/>
            <a:ext cx="9154668" cy="5654940"/>
          </a:xfrm>
          <a:prstGeom prst="rect">
            <a:avLst/>
          </a:prstGeom>
          <a:solidFill>
            <a:srgbClr val="2A56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sp>
        <p:nvSpPr>
          <p:cNvPr id="12" name="Rectangle 11">
            <a:extLst>
              <a:ext uri="{FF2B5EF4-FFF2-40B4-BE49-F238E27FC236}">
                <a16:creationId xmlns="" xmlns:a16="http://schemas.microsoft.com/office/drawing/2014/main" id="{F71F2826-2241-4AB8-BBC2-73314DE4DD76}"/>
              </a:ext>
            </a:extLst>
          </p:cNvPr>
          <p:cNvSpPr/>
          <p:nvPr/>
        </p:nvSpPr>
        <p:spPr>
          <a:xfrm>
            <a:off x="3187886" y="250828"/>
            <a:ext cx="34289" cy="892175"/>
          </a:xfrm>
          <a:prstGeom prst="rect">
            <a:avLst/>
          </a:prstGeom>
          <a:solidFill>
            <a:srgbClr val="2D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3" name="Title 5">
            <a:extLst>
              <a:ext uri="{FF2B5EF4-FFF2-40B4-BE49-F238E27FC236}">
                <a16:creationId xmlns="" xmlns:a16="http://schemas.microsoft.com/office/drawing/2014/main" id="{6E54FC99-C049-4B82-8984-DDBA30BED5A7}"/>
              </a:ext>
            </a:extLst>
          </p:cNvPr>
          <p:cNvSpPr txBox="1">
            <a:spLocks/>
          </p:cNvSpPr>
          <p:nvPr/>
        </p:nvSpPr>
        <p:spPr bwMode="auto">
          <a:xfrm>
            <a:off x="3263302" y="483537"/>
            <a:ext cx="5802238" cy="689495"/>
          </a:xfrm>
          <a:prstGeom prst="rect">
            <a:avLst/>
          </a:prstGeom>
          <a:noFill/>
          <a:ln w="9525">
            <a:noFill/>
            <a:miter lim="800000"/>
            <a:headEnd/>
            <a:tailEnd/>
          </a:ln>
        </p:spPr>
        <p:txBody>
          <a:bodyPr/>
          <a:lstStyle/>
          <a:p>
            <a:pPr>
              <a:lnSpc>
                <a:spcPts val="2400"/>
              </a:lnSpc>
              <a:tabLst>
                <a:tab pos="4003675" algn="l"/>
              </a:tabLst>
            </a:pPr>
            <a:r>
              <a:rPr lang="pt-BR" sz="2400" b="1" dirty="0">
                <a:solidFill>
                  <a:schemeClr val="tx1">
                    <a:lumMod val="75000"/>
                    <a:lumOff val="25000"/>
                  </a:schemeClr>
                </a:solidFill>
                <a:latin typeface="Montserrat" panose="02000505000000020004" pitchFamily="2" charset="0"/>
              </a:rPr>
              <a:t>Community </a:t>
            </a:r>
            <a:r>
              <a:rPr lang="pt-BR" sz="2400" dirty="0">
                <a:solidFill>
                  <a:schemeClr val="tx1">
                    <a:lumMod val="75000"/>
                    <a:lumOff val="25000"/>
                  </a:schemeClr>
                </a:solidFill>
                <a:latin typeface="Montserrat" panose="02000505000000020004" pitchFamily="2" charset="0"/>
              </a:rPr>
              <a:t>Park</a:t>
            </a:r>
          </a:p>
        </p:txBody>
      </p:sp>
      <p:pic>
        <p:nvPicPr>
          <p:cNvPr id="15" name="Picture 14" descr="A close up of a sign&#10;&#10;Description automatically generated">
            <a:extLst>
              <a:ext uri="{FF2B5EF4-FFF2-40B4-BE49-F238E27FC236}">
                <a16:creationId xmlns="" xmlns:a16="http://schemas.microsoft.com/office/drawing/2014/main" id="{12572757-259B-4C3B-B16A-C992945EB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191" y="381015"/>
            <a:ext cx="1787633" cy="609412"/>
          </a:xfrm>
          <a:prstGeom prst="rect">
            <a:avLst/>
          </a:prstGeom>
        </p:spPr>
      </p:pic>
      <p:sp>
        <p:nvSpPr>
          <p:cNvPr id="4" name="Rectangle 3"/>
          <p:cNvSpPr>
            <a:spLocks noChangeArrowheads="1"/>
          </p:cNvSpPr>
          <p:nvPr/>
        </p:nvSpPr>
        <p:spPr bwMode="auto">
          <a:xfrm>
            <a:off x="4485290" y="1306133"/>
            <a:ext cx="4559687" cy="3970318"/>
          </a:xfrm>
          <a:prstGeom prst="rect">
            <a:avLst/>
          </a:prstGeom>
          <a:noFill/>
          <a:ln w="9525">
            <a:noFill/>
            <a:miter lim="800000"/>
            <a:headEnd/>
            <a:tailEnd/>
          </a:ln>
        </p:spPr>
        <p:txBody>
          <a:bodyPr wrap="square" anchor="ctr">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tabLst>
                <a:tab pos="361950" algn="l"/>
              </a:tabLst>
              <a:defRPr/>
            </a:pPr>
            <a:r>
              <a:rPr lang="en-US" dirty="0" smtClean="0">
                <a:solidFill>
                  <a:schemeClr val="bg1"/>
                </a:solidFill>
                <a:latin typeface="+mn-lt"/>
                <a:cs typeface="Times New Roman" pitchFamily="18" charset="0"/>
              </a:rPr>
              <a:t>Initiated community </a:t>
            </a:r>
            <a:r>
              <a:rPr lang="en-US" dirty="0">
                <a:solidFill>
                  <a:schemeClr val="bg1"/>
                </a:solidFill>
                <a:latin typeface="+mn-lt"/>
                <a:cs typeface="Times New Roman" pitchFamily="18" charset="0"/>
              </a:rPr>
              <a:t>park by </a:t>
            </a:r>
            <a:r>
              <a:rPr lang="en-US" dirty="0" smtClean="0">
                <a:solidFill>
                  <a:schemeClr val="bg1"/>
                </a:solidFill>
                <a:latin typeface="+mn-lt"/>
                <a:cs typeface="Times New Roman" pitchFamily="18" charset="0"/>
              </a:rPr>
              <a:t>planting </a:t>
            </a:r>
            <a:r>
              <a:rPr lang="en-US" dirty="0">
                <a:solidFill>
                  <a:schemeClr val="bg1"/>
                </a:solidFill>
                <a:latin typeface="+mn-lt"/>
                <a:cs typeface="Times New Roman" pitchFamily="18" charset="0"/>
              </a:rPr>
              <a:t>tree for every baby born in the area (1 baby 1 tree). </a:t>
            </a:r>
          </a:p>
          <a:p>
            <a:pPr algn="just">
              <a:tabLst>
                <a:tab pos="361950" algn="l"/>
              </a:tabLst>
              <a:defRPr/>
            </a:pPr>
            <a:endParaRPr lang="en-US" dirty="0">
              <a:solidFill>
                <a:schemeClr val="bg1"/>
              </a:solidFill>
              <a:latin typeface="+mn-lt"/>
              <a:cs typeface="Times New Roman" pitchFamily="18" charset="0"/>
            </a:endParaRPr>
          </a:p>
          <a:p>
            <a:pPr algn="just">
              <a:tabLst>
                <a:tab pos="361950" algn="l"/>
              </a:tabLst>
              <a:defRPr/>
            </a:pPr>
            <a:r>
              <a:rPr lang="en-US" dirty="0">
                <a:solidFill>
                  <a:schemeClr val="bg1"/>
                </a:solidFill>
                <a:latin typeface="+mn-lt"/>
                <a:cs typeface="Times New Roman" pitchFamily="18" charset="0"/>
              </a:rPr>
              <a:t>1 Baby 1 Tree Programme  is intended to launch a drive that will empower the children to learn more and appreciate the environment as well as learn how to </a:t>
            </a:r>
            <a:r>
              <a:rPr lang="en-US" dirty="0" smtClean="0">
                <a:solidFill>
                  <a:schemeClr val="bg1"/>
                </a:solidFill>
                <a:latin typeface="+mn-lt"/>
                <a:cs typeface="Times New Roman" pitchFamily="18" charset="0"/>
              </a:rPr>
              <a:t>care the </a:t>
            </a:r>
            <a:r>
              <a:rPr lang="en-US" dirty="0">
                <a:solidFill>
                  <a:schemeClr val="bg1"/>
                </a:solidFill>
                <a:latin typeface="+mn-lt"/>
                <a:cs typeface="Times New Roman" pitchFamily="18" charset="0"/>
              </a:rPr>
              <a:t>natural resources and surroundings,  while protecting them.</a:t>
            </a:r>
          </a:p>
          <a:p>
            <a:pPr marL="361950" indent="-361950" algn="just">
              <a:buFont typeface="Arial" panose="020B0604020202020204" pitchFamily="34" charset="0"/>
              <a:buChar char="•"/>
              <a:tabLst>
                <a:tab pos="361950" algn="l"/>
              </a:tabLst>
              <a:defRPr/>
            </a:pPr>
            <a:endParaRPr lang="en-US" dirty="0">
              <a:solidFill>
                <a:schemeClr val="bg1"/>
              </a:solidFill>
              <a:latin typeface="+mn-lt"/>
              <a:cs typeface="Times New Roman" pitchFamily="18" charset="0"/>
            </a:endParaRPr>
          </a:p>
          <a:p>
            <a:pPr algn="just">
              <a:tabLst>
                <a:tab pos="361950" algn="l"/>
              </a:tabLst>
              <a:defRPr/>
            </a:pPr>
            <a:r>
              <a:rPr lang="en-US" dirty="0">
                <a:solidFill>
                  <a:schemeClr val="bg1"/>
                </a:solidFill>
                <a:latin typeface="+mn-lt"/>
                <a:cs typeface="Times New Roman" pitchFamily="18" charset="0"/>
              </a:rPr>
              <a:t>Some parks are upgraded and turned into a park featuring attractive, beautiful artworks and landscaping which are suitable for photography enthusiast.  </a:t>
            </a:r>
          </a:p>
        </p:txBody>
      </p:sp>
      <p:pic>
        <p:nvPicPr>
          <p:cNvPr id="7" name="Picture 6" descr="IMG_5842.JPG"/>
          <p:cNvPicPr>
            <a:picLocks noChangeAspect="1"/>
          </p:cNvPicPr>
          <p:nvPr/>
        </p:nvPicPr>
        <p:blipFill rotWithShape="1">
          <a:blip r:embed="rId3" cstate="print"/>
          <a:srcRect l="13690" r="30592"/>
          <a:stretch/>
        </p:blipFill>
        <p:spPr>
          <a:xfrm>
            <a:off x="-10668" y="1191532"/>
            <a:ext cx="4272483" cy="5683920"/>
          </a:xfrm>
          <a:prstGeom prst="rect">
            <a:avLst/>
          </a:prstGeom>
        </p:spPr>
      </p:pic>
      <p:grpSp>
        <p:nvGrpSpPr>
          <p:cNvPr id="8" name="Group 7">
            <a:extLst>
              <a:ext uri="{FF2B5EF4-FFF2-40B4-BE49-F238E27FC236}">
                <a16:creationId xmlns="" xmlns:a16="http://schemas.microsoft.com/office/drawing/2014/main" id="{7D185A8F-5638-4270-A35D-B5D2E10AE0D1}"/>
              </a:ext>
            </a:extLst>
          </p:cNvPr>
          <p:cNvGrpSpPr/>
          <p:nvPr/>
        </p:nvGrpSpPr>
        <p:grpSpPr>
          <a:xfrm>
            <a:off x="4261815" y="5176178"/>
            <a:ext cx="4688288" cy="1717774"/>
            <a:chOff x="6139620" y="5208393"/>
            <a:chExt cx="5556917" cy="1685560"/>
          </a:xfrm>
        </p:grpSpPr>
        <p:pic>
          <p:nvPicPr>
            <p:cNvPr id="5" name="Picture 4" descr="\\10.10.1.13\masyarakat\2018 GAMBAR\181007 PERASMIAN TAMAN KOMUNITI 1 BAYI 1 POKOK\IMG_5833.JPG"/>
            <p:cNvPicPr>
              <a:picLocks noChangeAspect="1" noChangeArrowheads="1"/>
            </p:cNvPicPr>
            <p:nvPr/>
          </p:nvPicPr>
          <p:blipFill rotWithShape="1">
            <a:blip r:embed="rId4" cstate="print"/>
            <a:srcRect l="-3307" r="14155"/>
            <a:stretch/>
          </p:blipFill>
          <p:spPr bwMode="auto">
            <a:xfrm>
              <a:off x="9216836" y="5208393"/>
              <a:ext cx="2479701" cy="1650282"/>
            </a:xfrm>
            <a:prstGeom prst="rect">
              <a:avLst/>
            </a:prstGeom>
          </p:spPr>
        </p:pic>
        <p:pic>
          <p:nvPicPr>
            <p:cNvPr id="6" name="Picture 5" descr="\\10.10.1.13\masyarakat\2018 GAMBAR\181007 PERASMIAN TAMAN KOMUNITI 1 BAYI 1 POKOK\IMG_5881.JPG"/>
            <p:cNvPicPr>
              <a:picLocks noChangeAspect="1" noChangeArrowheads="1"/>
            </p:cNvPicPr>
            <p:nvPr/>
          </p:nvPicPr>
          <p:blipFill rotWithShape="1">
            <a:blip r:embed="rId5" cstate="print"/>
            <a:srcRect t="11021" r="28282" b="11497"/>
            <a:stretch/>
          </p:blipFill>
          <p:spPr bwMode="auto">
            <a:xfrm>
              <a:off x="6139620" y="5251726"/>
              <a:ext cx="3161890" cy="1642227"/>
            </a:xfrm>
            <a:prstGeom prst="rect">
              <a:avLst/>
            </a:prstGeom>
          </p:spPr>
        </p:pic>
      </p:grpSp>
      <p:pic>
        <p:nvPicPr>
          <p:cNvPr id="14" name="Picture 13">
            <a:extLst>
              <a:ext uri="{FF2B5EF4-FFF2-40B4-BE49-F238E27FC236}">
                <a16:creationId xmlns="" xmlns:a16="http://schemas.microsoft.com/office/drawing/2014/main" id="{CF392D1E-E70A-4EB2-9C9E-933756731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24" y="56986"/>
            <a:ext cx="1057507" cy="1515566"/>
          </a:xfrm>
          <a:prstGeom prst="rect">
            <a:avLst/>
          </a:prstGeom>
        </p:spPr>
      </p:pic>
      <p:sp>
        <p:nvSpPr>
          <p:cNvPr id="2" name="Slide Number Placeholder 1">
            <a:extLst>
              <a:ext uri="{FF2B5EF4-FFF2-40B4-BE49-F238E27FC236}">
                <a16:creationId xmlns="" xmlns:a16="http://schemas.microsoft.com/office/drawing/2014/main" id="{560BB92C-966E-480C-BFE4-2DE6A56FC1ED}"/>
              </a:ext>
            </a:extLst>
          </p:cNvPr>
          <p:cNvSpPr>
            <a:spLocks noGrp="1"/>
          </p:cNvSpPr>
          <p:nvPr>
            <p:ph type="sldNum" sz="quarter" idx="12"/>
          </p:nvPr>
        </p:nvSpPr>
        <p:spPr/>
        <p:txBody>
          <a:bodyPr/>
          <a:lstStyle/>
          <a:p>
            <a:fld id="{6D516137-468E-4E51-97BF-41FBEADCFD1A}" type="slidenum">
              <a:rPr lang="en-MY" smtClean="0"/>
              <a:pPr/>
              <a:t>17</a:t>
            </a:fld>
            <a:endParaRPr lang="en-MY"/>
          </a:p>
        </p:txBody>
      </p:sp>
    </p:spTree>
    <p:extLst>
      <p:ext uri="{BB962C8B-B14F-4D97-AF65-F5344CB8AC3E}">
        <p14:creationId xmlns:p14="http://schemas.microsoft.com/office/powerpoint/2010/main" val="188536889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468552E-43CF-4900-A3A9-DA3C3E34578E}"/>
              </a:ext>
            </a:extLst>
          </p:cNvPr>
          <p:cNvSpPr/>
          <p:nvPr/>
        </p:nvSpPr>
        <p:spPr>
          <a:xfrm>
            <a:off x="1" y="1203060"/>
            <a:ext cx="9143999" cy="5654940"/>
          </a:xfrm>
          <a:prstGeom prst="rect">
            <a:avLst/>
          </a:prstGeom>
          <a:solidFill>
            <a:srgbClr val="2424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pic>
        <p:nvPicPr>
          <p:cNvPr id="4" name="Picture 3" descr="C:\Users\user2\Desktop\NASIR - 2018\21 - PENYEDIAAN SLIDE PEMBENTANGAN\41317810_2073102399366617_704629160600928256_n.jpg"/>
          <p:cNvPicPr>
            <a:picLocks noChangeAspect="1" noChangeArrowheads="1"/>
          </p:cNvPicPr>
          <p:nvPr/>
        </p:nvPicPr>
        <p:blipFill>
          <a:blip r:embed="rId2"/>
          <a:srcRect/>
          <a:stretch>
            <a:fillRect/>
          </a:stretch>
        </p:blipFill>
        <p:spPr bwMode="auto">
          <a:xfrm>
            <a:off x="4593736" y="1540304"/>
            <a:ext cx="4256693" cy="2837796"/>
          </a:xfrm>
          <a:prstGeom prst="rect">
            <a:avLst/>
          </a:prstGeom>
        </p:spPr>
      </p:pic>
      <p:sp>
        <p:nvSpPr>
          <p:cNvPr id="7" name="Rectangle 6"/>
          <p:cNvSpPr>
            <a:spLocks noChangeArrowheads="1"/>
          </p:cNvSpPr>
          <p:nvPr/>
        </p:nvSpPr>
        <p:spPr bwMode="auto">
          <a:xfrm>
            <a:off x="185184" y="1629872"/>
            <a:ext cx="4223369"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r>
              <a:rPr lang="en-US" altLang="en-US" sz="1600" b="1" dirty="0">
                <a:solidFill>
                  <a:schemeClr val="bg1"/>
                </a:solidFill>
                <a:latin typeface="+mn-lt"/>
                <a:cs typeface="Times New Roman" panose="02020603050405020304" pitchFamily="18" charset="0"/>
              </a:rPr>
              <a:t>MPSP produced its own guideline on Universal Design titled “</a:t>
            </a:r>
            <a:r>
              <a:rPr lang="en-US" altLang="en-US" sz="1600" b="1" i="1" dirty="0">
                <a:solidFill>
                  <a:schemeClr val="bg1"/>
                </a:solidFill>
                <a:latin typeface="+mn-lt"/>
                <a:cs typeface="Times New Roman" panose="02020603050405020304" pitchFamily="18" charset="0"/>
              </a:rPr>
              <a:t>Panduan </a:t>
            </a:r>
            <a:r>
              <a:rPr lang="en-US" altLang="en-US" sz="1600" b="1" i="1" dirty="0" err="1">
                <a:solidFill>
                  <a:schemeClr val="bg1"/>
                </a:solidFill>
                <a:latin typeface="+mn-lt"/>
                <a:cs typeface="Times New Roman" panose="02020603050405020304" pitchFamily="18" charset="0"/>
              </a:rPr>
              <a:t>Ringkas</a:t>
            </a:r>
            <a:r>
              <a:rPr lang="en-US" altLang="en-US" sz="1600" b="1" i="1" dirty="0">
                <a:solidFill>
                  <a:schemeClr val="bg1"/>
                </a:solidFill>
                <a:latin typeface="+mn-lt"/>
                <a:cs typeface="Times New Roman" panose="02020603050405020304" pitchFamily="18" charset="0"/>
              </a:rPr>
              <a:t> </a:t>
            </a:r>
            <a:r>
              <a:rPr lang="en-US" altLang="en-US" sz="1600" b="1" i="1" dirty="0" err="1">
                <a:solidFill>
                  <a:schemeClr val="bg1"/>
                </a:solidFill>
                <a:latin typeface="+mn-lt"/>
                <a:cs typeface="Times New Roman" panose="02020603050405020304" pitchFamily="18" charset="0"/>
              </a:rPr>
              <a:t>Reka</a:t>
            </a:r>
            <a:r>
              <a:rPr lang="en-US" altLang="en-US" sz="1600" b="1" i="1" dirty="0">
                <a:solidFill>
                  <a:schemeClr val="bg1"/>
                </a:solidFill>
                <a:latin typeface="+mn-lt"/>
                <a:cs typeface="Times New Roman" panose="02020603050405020304" pitchFamily="18" charset="0"/>
              </a:rPr>
              <a:t> </a:t>
            </a:r>
            <a:r>
              <a:rPr lang="en-US" altLang="en-US" sz="1600" b="1" i="1" dirty="0" err="1">
                <a:solidFill>
                  <a:schemeClr val="bg1"/>
                </a:solidFill>
                <a:latin typeface="+mn-lt"/>
                <a:cs typeface="Times New Roman" panose="02020603050405020304" pitchFamily="18" charset="0"/>
              </a:rPr>
              <a:t>bentuk</a:t>
            </a:r>
            <a:r>
              <a:rPr lang="en-US" altLang="en-US" sz="1600" b="1" i="1" dirty="0">
                <a:solidFill>
                  <a:schemeClr val="bg1"/>
                </a:solidFill>
                <a:latin typeface="+mn-lt"/>
                <a:cs typeface="Times New Roman" panose="02020603050405020304" pitchFamily="18" charset="0"/>
              </a:rPr>
              <a:t> </a:t>
            </a:r>
            <a:r>
              <a:rPr lang="en-US" altLang="en-US" sz="1600" b="1" i="1" dirty="0" err="1">
                <a:solidFill>
                  <a:schemeClr val="bg1"/>
                </a:solidFill>
                <a:latin typeface="+mn-lt"/>
                <a:cs typeface="Times New Roman" panose="02020603050405020304" pitchFamily="18" charset="0"/>
              </a:rPr>
              <a:t>Sejagat</a:t>
            </a:r>
            <a:r>
              <a:rPr lang="en-US" altLang="en-US" sz="1600" b="1" dirty="0">
                <a:solidFill>
                  <a:schemeClr val="bg1"/>
                </a:solidFill>
                <a:latin typeface="+mn-lt"/>
                <a:cs typeface="Times New Roman" panose="02020603050405020304" pitchFamily="18" charset="0"/>
              </a:rPr>
              <a:t>”.</a:t>
            </a:r>
          </a:p>
          <a:p>
            <a:pPr algn="just">
              <a:buFont typeface="Wingdings" panose="05000000000000000000" pitchFamily="2" charset="2"/>
              <a:buChar char="q"/>
            </a:pPr>
            <a:endParaRPr lang="en-US" altLang="en-US" sz="1600" b="1" dirty="0">
              <a:solidFill>
                <a:schemeClr val="bg1"/>
              </a:solidFill>
              <a:latin typeface="+mn-lt"/>
              <a:cs typeface="Times New Roman" panose="02020603050405020304" pitchFamily="18" charset="0"/>
            </a:endParaRPr>
          </a:p>
          <a:p>
            <a:pPr algn="just"/>
            <a:r>
              <a:rPr lang="en-US" altLang="en-US" sz="1600" b="1" dirty="0">
                <a:solidFill>
                  <a:schemeClr val="bg1"/>
                </a:solidFill>
                <a:latin typeface="+mn-lt"/>
                <a:cs typeface="Times New Roman" panose="02020603050405020304" pitchFamily="18" charset="0"/>
              </a:rPr>
              <a:t>Principal Submitting Person (PSP) are required to follow the guideline as it is a fundamental condition of good design that  meets the needs of all people.  </a:t>
            </a:r>
          </a:p>
          <a:p>
            <a:pPr algn="just">
              <a:buFont typeface="Wingdings" panose="05000000000000000000" pitchFamily="2" charset="2"/>
              <a:buChar char="q"/>
            </a:pPr>
            <a:endParaRPr lang="en-US" altLang="en-US" sz="1600" b="1" dirty="0">
              <a:solidFill>
                <a:schemeClr val="bg1"/>
              </a:solidFill>
              <a:latin typeface="+mn-lt"/>
              <a:cs typeface="Times New Roman" panose="02020603050405020304" pitchFamily="18" charset="0"/>
            </a:endParaRPr>
          </a:p>
          <a:p>
            <a:pPr algn="just"/>
            <a:r>
              <a:rPr lang="en-US" altLang="en-US" sz="1600" b="1" dirty="0">
                <a:solidFill>
                  <a:schemeClr val="bg1"/>
                </a:solidFill>
                <a:latin typeface="+mn-lt"/>
                <a:cs typeface="Times New Roman" panose="02020603050405020304" pitchFamily="18" charset="0"/>
              </a:rPr>
              <a:t>MPSP is also conducting trainings to all PSP practitioners and public on design and composition of an environment which includes any building, product, or service in particular environment so that it can be accessed, understood and used to the greatest extent possible by all people regardless of their age, size, ability or disability.</a:t>
            </a:r>
            <a:endParaRPr lang="en-US" altLang="en-US" sz="1600" b="1" dirty="0">
              <a:solidFill>
                <a:schemeClr val="bg1"/>
              </a:solidFill>
              <a:latin typeface="+mn-lt"/>
            </a:endParaRPr>
          </a:p>
        </p:txBody>
      </p:sp>
      <p:pic>
        <p:nvPicPr>
          <p:cNvPr id="12" name="Picture 11">
            <a:extLst>
              <a:ext uri="{FF2B5EF4-FFF2-40B4-BE49-F238E27FC236}">
                <a16:creationId xmlns="" xmlns:a16="http://schemas.microsoft.com/office/drawing/2014/main" id="{271C6CDA-B3E1-4A6A-AE99-3E2601C9E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09362" cy="1788569"/>
          </a:xfrm>
          <a:prstGeom prst="rect">
            <a:avLst/>
          </a:prstGeom>
        </p:spPr>
      </p:pic>
      <p:pic>
        <p:nvPicPr>
          <p:cNvPr id="14" name="Picture 13" descr="A close up of a sign&#10;&#10;Description automatically generated">
            <a:extLst>
              <a:ext uri="{FF2B5EF4-FFF2-40B4-BE49-F238E27FC236}">
                <a16:creationId xmlns="" xmlns:a16="http://schemas.microsoft.com/office/drawing/2014/main" id="{A57528D6-A0A6-476E-BFA8-A1D18557C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159" y="263506"/>
            <a:ext cx="1441802" cy="787296"/>
          </a:xfrm>
          <a:prstGeom prst="rect">
            <a:avLst/>
          </a:prstGeom>
        </p:spPr>
      </p:pic>
      <p:sp>
        <p:nvSpPr>
          <p:cNvPr id="15" name="AutoShape 2" descr="Image result for universal design">
            <a:extLst>
              <a:ext uri="{FF2B5EF4-FFF2-40B4-BE49-F238E27FC236}">
                <a16:creationId xmlns="" xmlns:a16="http://schemas.microsoft.com/office/drawing/2014/main" id="{8E83C636-0B73-4345-AFDA-ECBC6E5521D4}"/>
              </a:ext>
            </a:extLst>
          </p:cNvPr>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580" name="Picture 4" descr="Image result for universal design">
            <a:extLst>
              <a:ext uri="{FF2B5EF4-FFF2-40B4-BE49-F238E27FC236}">
                <a16:creationId xmlns="" xmlns:a16="http://schemas.microsoft.com/office/drawing/2014/main" id="{2A9AF69A-F89F-44A2-9020-AE66B8B8A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4359808"/>
            <a:ext cx="4278429" cy="22168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a:srcRect/>
          <a:stretch>
            <a:fillRect/>
          </a:stretch>
        </p:blipFill>
        <p:spPr bwMode="auto">
          <a:xfrm rot="1216062">
            <a:off x="7191095" y="2283422"/>
            <a:ext cx="1846382" cy="34904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Slide Number Placeholder 1">
            <a:extLst>
              <a:ext uri="{FF2B5EF4-FFF2-40B4-BE49-F238E27FC236}">
                <a16:creationId xmlns="" xmlns:a16="http://schemas.microsoft.com/office/drawing/2014/main" id="{3A882CAB-205B-4572-963C-C3D2DBD89630}"/>
              </a:ext>
            </a:extLst>
          </p:cNvPr>
          <p:cNvSpPr>
            <a:spLocks noGrp="1"/>
          </p:cNvSpPr>
          <p:nvPr>
            <p:ph type="sldNum" sz="quarter" idx="12"/>
          </p:nvPr>
        </p:nvSpPr>
        <p:spPr/>
        <p:txBody>
          <a:bodyPr/>
          <a:lstStyle/>
          <a:p>
            <a:fld id="{6D516137-468E-4E51-97BF-41FBEADCFD1A}" type="slidenum">
              <a:rPr lang="en-MY" smtClean="0"/>
              <a:pPr/>
              <a:t>18</a:t>
            </a:fld>
            <a:endParaRPr lang="en-MY"/>
          </a:p>
        </p:txBody>
      </p:sp>
    </p:spTree>
    <p:extLst>
      <p:ext uri="{BB962C8B-B14F-4D97-AF65-F5344CB8AC3E}">
        <p14:creationId xmlns:p14="http://schemas.microsoft.com/office/powerpoint/2010/main" val="94165476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560D2F1-2414-46EF-809A-0B95C41BC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025" y="1020668"/>
            <a:ext cx="4763975" cy="5837332"/>
          </a:xfrm>
          <a:prstGeom prst="rect">
            <a:avLst/>
          </a:prstGeom>
        </p:spPr>
      </p:pic>
      <p:sp>
        <p:nvSpPr>
          <p:cNvPr id="11" name="Rectangle 10">
            <a:extLst>
              <a:ext uri="{FF2B5EF4-FFF2-40B4-BE49-F238E27FC236}">
                <a16:creationId xmlns="" xmlns:a16="http://schemas.microsoft.com/office/drawing/2014/main" id="{A5BA6F59-2689-4AC0-8E6E-53F056492EB1}"/>
              </a:ext>
            </a:extLst>
          </p:cNvPr>
          <p:cNvSpPr/>
          <p:nvPr/>
        </p:nvSpPr>
        <p:spPr>
          <a:xfrm>
            <a:off x="3187886" y="250828"/>
            <a:ext cx="34289" cy="892175"/>
          </a:xfrm>
          <a:prstGeom prst="rect">
            <a:avLst/>
          </a:prstGeom>
          <a:solidFill>
            <a:srgbClr val="2D5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2" name="Title 5">
            <a:extLst>
              <a:ext uri="{FF2B5EF4-FFF2-40B4-BE49-F238E27FC236}">
                <a16:creationId xmlns="" xmlns:a16="http://schemas.microsoft.com/office/drawing/2014/main" id="{5C104F33-F066-41E4-983A-93636ECAF768}"/>
              </a:ext>
            </a:extLst>
          </p:cNvPr>
          <p:cNvSpPr txBox="1">
            <a:spLocks/>
          </p:cNvSpPr>
          <p:nvPr/>
        </p:nvSpPr>
        <p:spPr bwMode="auto">
          <a:xfrm>
            <a:off x="3263302" y="483537"/>
            <a:ext cx="5802238" cy="689495"/>
          </a:xfrm>
          <a:prstGeom prst="rect">
            <a:avLst/>
          </a:prstGeom>
          <a:noFill/>
          <a:ln w="9525">
            <a:noFill/>
            <a:miter lim="800000"/>
            <a:headEnd/>
            <a:tailEnd/>
          </a:ln>
        </p:spPr>
        <p:txBody>
          <a:bodyPr/>
          <a:lstStyle/>
          <a:p>
            <a:pPr>
              <a:lnSpc>
                <a:spcPts val="2400"/>
              </a:lnSpc>
              <a:tabLst>
                <a:tab pos="4003675" algn="l"/>
              </a:tabLst>
            </a:pPr>
            <a:r>
              <a:rPr lang="en-MY" sz="2400" b="1" dirty="0">
                <a:solidFill>
                  <a:schemeClr val="tx1">
                    <a:lumMod val="75000"/>
                    <a:lumOff val="25000"/>
                  </a:schemeClr>
                </a:solidFill>
                <a:latin typeface="Montserrat" panose="02000505000000020004" pitchFamily="2" charset="0"/>
              </a:rPr>
              <a:t>Open Spaces </a:t>
            </a:r>
            <a:r>
              <a:rPr lang="en-MY" sz="2400" dirty="0">
                <a:solidFill>
                  <a:schemeClr val="tx1">
                    <a:lumMod val="75000"/>
                    <a:lumOff val="25000"/>
                  </a:schemeClr>
                </a:solidFill>
                <a:latin typeface="Montserrat" panose="02000505000000020004" pitchFamily="2" charset="0"/>
              </a:rPr>
              <a:t>And </a:t>
            </a:r>
            <a:r>
              <a:rPr lang="en-MY" sz="2400" b="1" dirty="0">
                <a:solidFill>
                  <a:schemeClr val="tx1">
                    <a:lumMod val="75000"/>
                    <a:lumOff val="25000"/>
                  </a:schemeClr>
                </a:solidFill>
                <a:latin typeface="Montserrat" panose="02000505000000020004" pitchFamily="2" charset="0"/>
              </a:rPr>
              <a:t>Recreational Areas</a:t>
            </a:r>
          </a:p>
        </p:txBody>
      </p:sp>
      <p:pic>
        <p:nvPicPr>
          <p:cNvPr id="14" name="Picture 13" descr="A close up of a sign&#10;&#10;Description automatically generated">
            <a:extLst>
              <a:ext uri="{FF2B5EF4-FFF2-40B4-BE49-F238E27FC236}">
                <a16:creationId xmlns="" xmlns:a16="http://schemas.microsoft.com/office/drawing/2014/main" id="{9476AE95-582C-49DC-96F3-6221E804B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191" y="381015"/>
            <a:ext cx="1787633" cy="609412"/>
          </a:xfrm>
          <a:prstGeom prst="rect">
            <a:avLst/>
          </a:prstGeom>
        </p:spPr>
      </p:pic>
      <p:sp>
        <p:nvSpPr>
          <p:cNvPr id="4" name="Rectangle 3"/>
          <p:cNvSpPr>
            <a:spLocks noChangeArrowheads="1"/>
          </p:cNvSpPr>
          <p:nvPr/>
        </p:nvSpPr>
        <p:spPr bwMode="auto">
          <a:xfrm>
            <a:off x="5159478" y="1490685"/>
            <a:ext cx="3484487" cy="4708981"/>
          </a:xfrm>
          <a:prstGeom prst="rect">
            <a:avLst/>
          </a:prstGeom>
          <a:solidFill>
            <a:srgbClr val="2A5624">
              <a:alpha val="80000"/>
            </a:srgbClr>
          </a:solidFill>
          <a:ln w="9525">
            <a:noFill/>
            <a:miter lim="800000"/>
            <a:headEnd/>
            <a:tailEnd/>
          </a:ln>
        </p:spPr>
        <p:txBody>
          <a:bodyPr wrap="square" anchor="ctr">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defRPr/>
            </a:pPr>
            <a:r>
              <a:rPr lang="en-US" sz="2000" dirty="0">
                <a:solidFill>
                  <a:schemeClr val="bg1"/>
                </a:solidFill>
                <a:latin typeface="+mn-lt"/>
                <a:cs typeface="Times New Roman" pitchFamily="18" charset="0"/>
              </a:rPr>
              <a:t>Seberang Perai Municipal Council also created and established many public spaces or parks to accommodate sport and exercise activities, photo wedding shoots, wedding ceremonies, food carnivals etc. that would benefit local residents in the area.  </a:t>
            </a:r>
          </a:p>
          <a:p>
            <a:pPr algn="just">
              <a:defRPr/>
            </a:pPr>
            <a:endParaRPr lang="en-US" sz="2000" dirty="0">
              <a:solidFill>
                <a:schemeClr val="bg1"/>
              </a:solidFill>
              <a:latin typeface="+mn-lt"/>
              <a:cs typeface="Times New Roman" pitchFamily="18" charset="0"/>
            </a:endParaRPr>
          </a:p>
          <a:p>
            <a:pPr algn="just">
              <a:defRPr/>
            </a:pPr>
            <a:r>
              <a:rPr lang="en-US" sz="2000" dirty="0">
                <a:solidFill>
                  <a:schemeClr val="bg1"/>
                </a:solidFill>
                <a:latin typeface="+mn-lt"/>
                <a:cs typeface="Times New Roman" pitchFamily="18" charset="0"/>
              </a:rPr>
              <a:t>Back lanes within Seberang Perai are being identified and upgraded into public spaces.  Small scale open areas are turned into pocket parks.</a:t>
            </a:r>
          </a:p>
        </p:txBody>
      </p:sp>
      <p:pic>
        <p:nvPicPr>
          <p:cNvPr id="5" name="Picture 4" descr="\\10.10.1.13\masyarakat\2018 GAMBAR\180224 PERASMIAN POCKET PARK DAN PECAH TANAH GELANGGANG LEBUH KAMPUNG BENGGALI\IMG_4850.JPG"/>
          <p:cNvPicPr>
            <a:picLocks noChangeAspect="1" noChangeArrowheads="1"/>
          </p:cNvPicPr>
          <p:nvPr/>
        </p:nvPicPr>
        <p:blipFill rotWithShape="1">
          <a:blip r:embed="rId4" cstate="print"/>
          <a:srcRect t="6238"/>
          <a:stretch/>
        </p:blipFill>
        <p:spPr bwMode="auto">
          <a:xfrm flipH="1">
            <a:off x="-10669" y="1203060"/>
            <a:ext cx="4390696" cy="2744526"/>
          </a:xfrm>
          <a:prstGeom prst="rect">
            <a:avLst/>
          </a:prstGeom>
        </p:spPr>
      </p:pic>
      <p:pic>
        <p:nvPicPr>
          <p:cNvPr id="6" name="Picture 5" descr="\\10.10.1.13\masyarakat\2017 GAMBAR\170326 PERASMIAN BUTTERWORTH ARTWALK, PETAK LETAK KERETA &amp; RAIN GARDEN\IMG_5396.JPG"/>
          <p:cNvPicPr>
            <a:picLocks noChangeAspect="1" noChangeArrowheads="1"/>
          </p:cNvPicPr>
          <p:nvPr/>
        </p:nvPicPr>
        <p:blipFill>
          <a:blip r:embed="rId5" cstate="print"/>
          <a:srcRect/>
          <a:stretch>
            <a:fillRect/>
          </a:stretch>
        </p:blipFill>
        <p:spPr bwMode="auto">
          <a:xfrm>
            <a:off x="-10668" y="3938277"/>
            <a:ext cx="4390693" cy="2927129"/>
          </a:xfrm>
          <a:prstGeom prst="rect">
            <a:avLst/>
          </a:prstGeom>
        </p:spPr>
      </p:pic>
      <p:pic>
        <p:nvPicPr>
          <p:cNvPr id="13" name="Picture 12">
            <a:extLst>
              <a:ext uri="{FF2B5EF4-FFF2-40B4-BE49-F238E27FC236}">
                <a16:creationId xmlns="" xmlns:a16="http://schemas.microsoft.com/office/drawing/2014/main" id="{A3DC5819-7AA3-4256-87A0-3FB05B6E9E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24" y="56986"/>
            <a:ext cx="1057507" cy="1515566"/>
          </a:xfrm>
          <a:prstGeom prst="rect">
            <a:avLst/>
          </a:prstGeom>
        </p:spPr>
      </p:pic>
      <p:sp>
        <p:nvSpPr>
          <p:cNvPr id="2" name="Slide Number Placeholder 1">
            <a:extLst>
              <a:ext uri="{FF2B5EF4-FFF2-40B4-BE49-F238E27FC236}">
                <a16:creationId xmlns="" xmlns:a16="http://schemas.microsoft.com/office/drawing/2014/main" id="{62BAA3CD-7050-45D9-8CC2-F096F71F5BF4}"/>
              </a:ext>
            </a:extLst>
          </p:cNvPr>
          <p:cNvSpPr>
            <a:spLocks noGrp="1"/>
          </p:cNvSpPr>
          <p:nvPr>
            <p:ph type="sldNum" sz="quarter" idx="12"/>
          </p:nvPr>
        </p:nvSpPr>
        <p:spPr/>
        <p:txBody>
          <a:bodyPr/>
          <a:lstStyle/>
          <a:p>
            <a:fld id="{6D516137-468E-4E51-97BF-41FBEADCFD1A}" type="slidenum">
              <a:rPr lang="en-MY" smtClean="0"/>
              <a:pPr/>
              <a:t>19</a:t>
            </a:fld>
            <a:endParaRPr lang="en-MY"/>
          </a:p>
        </p:txBody>
      </p:sp>
    </p:spTree>
    <p:extLst>
      <p:ext uri="{BB962C8B-B14F-4D97-AF65-F5344CB8AC3E}">
        <p14:creationId xmlns:p14="http://schemas.microsoft.com/office/powerpoint/2010/main" val="26580981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714356"/>
            <a:ext cx="8229600" cy="1714512"/>
          </a:xfrm>
          <a:ln>
            <a:noFill/>
          </a:ln>
        </p:spPr>
        <p:txBody>
          <a:bodyPr/>
          <a:lstStyle/>
          <a:p>
            <a:r>
              <a:rPr lang="en-US" sz="3200" dirty="0" smtClean="0"/>
              <a:t>HAS YOUR CITY ADDRESSED INCLUSIVE ASPECTS IN THE CLIMATE ACTION PLAN</a:t>
            </a:r>
            <a:endParaRPr lang="ms-MY" sz="3200" dirty="0"/>
          </a:p>
        </p:txBody>
      </p:sp>
      <p:sp>
        <p:nvSpPr>
          <p:cNvPr id="5" name="Slide Number Placeholder 4"/>
          <p:cNvSpPr>
            <a:spLocks noGrp="1"/>
          </p:cNvSpPr>
          <p:nvPr>
            <p:ph type="sldNum" sz="quarter" idx="12"/>
          </p:nvPr>
        </p:nvSpPr>
        <p:spPr/>
        <p:txBody>
          <a:bodyPr/>
          <a:lstStyle/>
          <a:p>
            <a:pPr>
              <a:defRPr/>
            </a:pPr>
            <a:fld id="{3A6EF7BB-8746-46B3-AEFD-73ECA64E9E4B}" type="slidenum">
              <a:rPr lang="ms-MY" smtClean="0"/>
              <a:pPr>
                <a:defRPr/>
              </a:pPr>
              <a:t>2</a:t>
            </a:fld>
            <a:endParaRPr lang="ms-MY"/>
          </a:p>
        </p:txBody>
      </p:sp>
      <p:sp>
        <p:nvSpPr>
          <p:cNvPr id="4" name="TextBox 3"/>
          <p:cNvSpPr txBox="1"/>
          <p:nvPr/>
        </p:nvSpPr>
        <p:spPr>
          <a:xfrm>
            <a:off x="214282" y="2428868"/>
            <a:ext cx="4286280" cy="4031873"/>
          </a:xfrm>
          <a:prstGeom prst="rect">
            <a:avLst/>
          </a:prstGeom>
          <a:noFill/>
        </p:spPr>
        <p:txBody>
          <a:bodyPr wrap="square" rtlCol="0">
            <a:spAutoFit/>
          </a:bodyPr>
          <a:lstStyle/>
          <a:p>
            <a:pPr algn="just">
              <a:buFont typeface="Arial" pitchFamily="34" charset="0"/>
              <a:buChar char="•"/>
            </a:pPr>
            <a:r>
              <a:rPr lang="en-US" sz="1600" b="1" dirty="0" smtClean="0"/>
              <a:t> </a:t>
            </a:r>
            <a:r>
              <a:rPr lang="en-US" sz="1600" b="1" dirty="0" err="1" smtClean="0"/>
              <a:t>Seberang</a:t>
            </a:r>
            <a:r>
              <a:rPr lang="en-US" sz="1600" b="1" dirty="0" smtClean="0"/>
              <a:t> </a:t>
            </a:r>
            <a:r>
              <a:rPr lang="en-US" sz="1600" b="1" dirty="0" err="1" smtClean="0"/>
              <a:t>Perai</a:t>
            </a:r>
            <a:r>
              <a:rPr lang="en-US" sz="1600" b="1" dirty="0" smtClean="0"/>
              <a:t> Climate Action Plan was formulated with various series of Engagement with stakeholders.</a:t>
            </a:r>
          </a:p>
          <a:p>
            <a:pPr algn="just"/>
            <a:endParaRPr lang="en-US" sz="1600" b="1" dirty="0" smtClean="0"/>
          </a:p>
          <a:p>
            <a:pPr algn="just">
              <a:buFont typeface="Arial" pitchFamily="34" charset="0"/>
              <a:buChar char="•"/>
            </a:pPr>
            <a:r>
              <a:rPr lang="en-MY" sz="1600" b="1" dirty="0" smtClean="0"/>
              <a:t> Inclusiveness was incorporated in </a:t>
            </a:r>
            <a:r>
              <a:rPr lang="en-MY" sz="1600" b="1" dirty="0" err="1" smtClean="0"/>
              <a:t>Seberang</a:t>
            </a:r>
            <a:r>
              <a:rPr lang="en-MY" sz="1600" b="1" dirty="0" smtClean="0"/>
              <a:t> </a:t>
            </a:r>
            <a:r>
              <a:rPr lang="en-MY" sz="1600" b="1" dirty="0" err="1" smtClean="0"/>
              <a:t>Perai</a:t>
            </a:r>
            <a:r>
              <a:rPr lang="en-MY" sz="1600" b="1" dirty="0" smtClean="0"/>
              <a:t> vision, “</a:t>
            </a:r>
            <a:r>
              <a:rPr lang="en-MY" sz="1600" b="1" dirty="0" err="1" smtClean="0"/>
              <a:t>Seberang</a:t>
            </a:r>
            <a:r>
              <a:rPr lang="en-MY" sz="1600" b="1" dirty="0" smtClean="0"/>
              <a:t> </a:t>
            </a:r>
            <a:r>
              <a:rPr lang="en-MY" sz="1600" b="1" dirty="0" err="1" smtClean="0"/>
              <a:t>Perai</a:t>
            </a:r>
            <a:r>
              <a:rPr lang="en-MY" sz="1600" b="1" dirty="0" smtClean="0"/>
              <a:t> Resilient, inclusive, green, competitive and </a:t>
            </a:r>
            <a:r>
              <a:rPr lang="en-MY" sz="1600" b="1" dirty="0" err="1" smtClean="0"/>
              <a:t>technolgy</a:t>
            </a:r>
            <a:r>
              <a:rPr lang="en-MY" sz="1600" b="1" dirty="0" smtClean="0"/>
              <a:t> driven smart city”</a:t>
            </a:r>
            <a:endParaRPr lang="en-US" sz="1600" b="1" dirty="0" smtClean="0"/>
          </a:p>
          <a:p>
            <a:pPr algn="just"/>
            <a:endParaRPr lang="en-US" sz="1600" b="1" dirty="0" smtClean="0"/>
          </a:p>
          <a:p>
            <a:pPr algn="just">
              <a:buFont typeface="Arial" pitchFamily="34" charset="0"/>
              <a:buChar char="•"/>
            </a:pPr>
            <a:r>
              <a:rPr lang="en-US" sz="1600" b="1" dirty="0" smtClean="0"/>
              <a:t>Corporate Guiding Principle - “</a:t>
            </a:r>
            <a:r>
              <a:rPr lang="en-US" sz="1600" b="1" dirty="0" err="1" smtClean="0"/>
              <a:t>Seberang</a:t>
            </a:r>
            <a:r>
              <a:rPr lang="en-US" sz="1600" b="1" dirty="0" smtClean="0"/>
              <a:t> </a:t>
            </a:r>
            <a:r>
              <a:rPr lang="en-US" sz="1600" b="1" dirty="0" err="1" smtClean="0"/>
              <a:t>Perai</a:t>
            </a:r>
            <a:r>
              <a:rPr lang="en-US" sz="1600" b="1" dirty="0" smtClean="0"/>
              <a:t> Is City For All” focusing on Improve Governance, Accessibility and Mobility, No One Should Be Excluded, Universal Design and Gender Responsive Participatory Budgeting</a:t>
            </a:r>
          </a:p>
          <a:p>
            <a:endParaRPr lang="en-MY" sz="1600" dirty="0"/>
          </a:p>
        </p:txBody>
      </p:sp>
      <p:pic>
        <p:nvPicPr>
          <p:cNvPr id="6" name="Picture 5" descr="C:\Users\sitinurhayati.MPSP1\AppData\Local\Microsoft\Windows\Temporary Internet Files\Content.IE5\E9LYZBRU\Pelan%20Strategi%20Seberang%20Perai[2].jpg"/>
          <p:cNvPicPr>
            <a:picLocks noChangeAspect="1" noChangeArrowheads="1"/>
          </p:cNvPicPr>
          <p:nvPr/>
        </p:nvPicPr>
        <p:blipFill>
          <a:blip r:embed="rId2" cstate="print"/>
          <a:srcRect/>
          <a:stretch>
            <a:fillRect/>
          </a:stretch>
        </p:blipFill>
        <p:spPr bwMode="auto">
          <a:xfrm>
            <a:off x="4643438" y="3214686"/>
            <a:ext cx="2188691" cy="30718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Content Placeholder 3" descr="LOW CARBON CITY GREENPRINT_26022019"/>
          <p:cNvPicPr>
            <a:picLocks noGrp="1" noChangeAspect="1"/>
          </p:cNvPicPr>
          <p:nvPr>
            <p:ph idx="1"/>
          </p:nvPr>
        </p:nvPicPr>
        <p:blipFill>
          <a:blip r:embed="rId3"/>
          <a:stretch>
            <a:fillRect/>
          </a:stretch>
        </p:blipFill>
        <p:spPr>
          <a:xfrm>
            <a:off x="7000892" y="1928802"/>
            <a:ext cx="1838308" cy="28254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2877F5-F7F8-4DC1-AC2F-8CCE3E40D9BF}"/>
              </a:ext>
            </a:extLst>
          </p:cNvPr>
          <p:cNvSpPr/>
          <p:nvPr/>
        </p:nvSpPr>
        <p:spPr>
          <a:xfrm>
            <a:off x="-17462" y="1196977"/>
            <a:ext cx="9144001" cy="5661025"/>
          </a:xfrm>
          <a:prstGeom prst="rect">
            <a:avLst/>
          </a:prstGeom>
          <a:solidFill>
            <a:srgbClr val="0068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9" name="Title 5">
            <a:extLst>
              <a:ext uri="{FF2B5EF4-FFF2-40B4-BE49-F238E27FC236}">
                <a16:creationId xmlns="" xmlns:a16="http://schemas.microsoft.com/office/drawing/2014/main" id="{2D4705FA-E0AC-4D19-8043-986CDD721B92}"/>
              </a:ext>
            </a:extLst>
          </p:cNvPr>
          <p:cNvSpPr txBox="1">
            <a:spLocks/>
          </p:cNvSpPr>
          <p:nvPr/>
        </p:nvSpPr>
        <p:spPr bwMode="auto">
          <a:xfrm>
            <a:off x="1714480" y="285728"/>
            <a:ext cx="5045075" cy="857250"/>
          </a:xfrm>
          <a:prstGeom prst="rect">
            <a:avLst/>
          </a:prstGeom>
          <a:noFill/>
          <a:ln w="9525">
            <a:noFill/>
            <a:miter lim="800000"/>
            <a:headEnd/>
            <a:tailEnd/>
          </a:ln>
        </p:spPr>
        <p:txBody>
          <a:bodyPr/>
          <a:lstStyle/>
          <a:p>
            <a:pPr>
              <a:lnSpc>
                <a:spcPts val="2400"/>
              </a:lnSpc>
            </a:pPr>
            <a:r>
              <a:rPr lang="en-US" sz="2400" b="1" dirty="0">
                <a:solidFill>
                  <a:schemeClr val="tx1">
                    <a:lumMod val="75000"/>
                    <a:lumOff val="25000"/>
                  </a:schemeClr>
                </a:solidFill>
                <a:latin typeface="Montserrat" panose="02000505000000020004" pitchFamily="2" charset="0"/>
              </a:rPr>
              <a:t>Sustainable </a:t>
            </a:r>
            <a:r>
              <a:rPr lang="en-US" sz="2400" dirty="0">
                <a:solidFill>
                  <a:schemeClr val="tx1">
                    <a:lumMod val="75000"/>
                    <a:lumOff val="25000"/>
                  </a:schemeClr>
                </a:solidFill>
                <a:latin typeface="Montserrat" panose="02000505000000020004" pitchFamily="2" charset="0"/>
              </a:rPr>
              <a:t>Energy</a:t>
            </a:r>
          </a:p>
        </p:txBody>
      </p:sp>
      <p:pic>
        <p:nvPicPr>
          <p:cNvPr id="19459" name="Picture 2" descr="image1"/>
          <p:cNvPicPr>
            <a:picLocks noChangeAspect="1" noChangeArrowheads="1"/>
          </p:cNvPicPr>
          <p:nvPr/>
        </p:nvPicPr>
        <p:blipFill rotWithShape="1">
          <a:blip r:embed="rId2"/>
          <a:srcRect l="-120" t="130" r="23276" b="393"/>
          <a:stretch/>
        </p:blipFill>
        <p:spPr bwMode="auto">
          <a:xfrm>
            <a:off x="-6026" y="3056709"/>
            <a:ext cx="4698555" cy="3786335"/>
          </a:xfrm>
          <a:prstGeom prst="rect">
            <a:avLst/>
          </a:prstGeom>
          <a:noFill/>
          <a:ln w="9525">
            <a:noFill/>
            <a:miter lim="800000"/>
            <a:headEnd/>
            <a:tailEnd/>
          </a:ln>
        </p:spPr>
      </p:pic>
      <p:pic>
        <p:nvPicPr>
          <p:cNvPr id="19460" name="Picture 3" descr="image2"/>
          <p:cNvPicPr>
            <a:picLocks noChangeAspect="1" noChangeArrowheads="1"/>
          </p:cNvPicPr>
          <p:nvPr/>
        </p:nvPicPr>
        <p:blipFill rotWithShape="1">
          <a:blip r:embed="rId3"/>
          <a:srcRect l="13672" t="525" r="7342"/>
          <a:stretch/>
        </p:blipFill>
        <p:spPr bwMode="auto">
          <a:xfrm>
            <a:off x="4427983" y="3056709"/>
            <a:ext cx="4698555" cy="3786335"/>
          </a:xfrm>
          <a:prstGeom prst="rect">
            <a:avLst/>
          </a:prstGeom>
          <a:noFill/>
          <a:ln w="9525">
            <a:noFill/>
            <a:miter lim="800000"/>
            <a:headEnd/>
            <a:tailEnd/>
          </a:ln>
        </p:spPr>
      </p:pic>
      <p:pic>
        <p:nvPicPr>
          <p:cNvPr id="3" name="Picture 2">
            <a:extLst>
              <a:ext uri="{FF2B5EF4-FFF2-40B4-BE49-F238E27FC236}">
                <a16:creationId xmlns="" xmlns:a16="http://schemas.microsoft.com/office/drawing/2014/main" id="{FFFD7008-3B4D-4FDC-A5B4-22DAF07BD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9" y="-74724"/>
            <a:ext cx="1545706" cy="1676636"/>
          </a:xfrm>
          <a:prstGeom prst="rect">
            <a:avLst/>
          </a:prstGeom>
        </p:spPr>
      </p:pic>
      <p:sp>
        <p:nvSpPr>
          <p:cNvPr id="15" name="Rectangle 14">
            <a:extLst>
              <a:ext uri="{FF2B5EF4-FFF2-40B4-BE49-F238E27FC236}">
                <a16:creationId xmlns="" xmlns:a16="http://schemas.microsoft.com/office/drawing/2014/main" id="{158B225D-7B62-4003-9475-A1DC43D1C977}"/>
              </a:ext>
            </a:extLst>
          </p:cNvPr>
          <p:cNvSpPr/>
          <p:nvPr/>
        </p:nvSpPr>
        <p:spPr>
          <a:xfrm>
            <a:off x="135555" y="1214422"/>
            <a:ext cx="8978862" cy="1802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bg1"/>
                </a:solidFill>
                <a:latin typeface="Montserrat" panose="00000500000000000000" pitchFamily="50" charset="0"/>
              </a:rPr>
              <a:t>ISO 50001:2011 (</a:t>
            </a:r>
            <a:r>
              <a:rPr lang="en-US" sz="2000" b="1" dirty="0" err="1">
                <a:solidFill>
                  <a:schemeClr val="bg1"/>
                </a:solidFill>
                <a:latin typeface="Montserrat" panose="00000500000000000000" pitchFamily="50" charset="0"/>
              </a:rPr>
              <a:t>EnMS</a:t>
            </a:r>
            <a:r>
              <a:rPr lang="en-US" sz="2000" b="1" dirty="0">
                <a:solidFill>
                  <a:schemeClr val="bg1"/>
                </a:solidFill>
                <a:latin typeface="Montserrat" panose="00000500000000000000" pitchFamily="50" charset="0"/>
              </a:rPr>
              <a:t>)</a:t>
            </a:r>
            <a:r>
              <a:rPr lang="en-US" sz="2000" dirty="0">
                <a:solidFill>
                  <a:schemeClr val="bg1"/>
                </a:solidFill>
                <a:latin typeface="Montserrat" panose="00000500000000000000" pitchFamily="50" charset="0"/>
              </a:rPr>
              <a:t>Energy Management System (15 August 2014).</a:t>
            </a:r>
          </a:p>
          <a:p>
            <a:pPr algn="just"/>
            <a:endParaRPr lang="ms-MY" sz="2000" dirty="0">
              <a:solidFill>
                <a:schemeClr val="bg1"/>
              </a:solidFill>
              <a:latin typeface="Montserrat" panose="00000500000000000000" pitchFamily="50" charset="0"/>
            </a:endParaRPr>
          </a:p>
          <a:p>
            <a:pPr algn="just"/>
            <a:r>
              <a:rPr lang="en-US" sz="2000" b="1" dirty="0" smtClean="0">
                <a:solidFill>
                  <a:schemeClr val="bg1"/>
                </a:solidFill>
                <a:latin typeface="Montserrat" panose="00000500000000000000" pitchFamily="50" charset="0"/>
              </a:rPr>
              <a:t>Fast track incentive was given to planning permission with building design acquire 15% energy from renewable energy and C1- Development order</a:t>
            </a:r>
            <a:r>
              <a:rPr lang="en-US" sz="2000" dirty="0" smtClean="0">
                <a:solidFill>
                  <a:schemeClr val="bg1"/>
                </a:solidFill>
                <a:latin typeface="Montserrat" panose="00000500000000000000" pitchFamily="50" charset="0"/>
              </a:rPr>
              <a:t> will be issued immediately after approval</a:t>
            </a:r>
            <a:endParaRPr lang="en-US" sz="2000" dirty="0">
              <a:solidFill>
                <a:schemeClr val="bg1"/>
              </a:solidFill>
              <a:latin typeface="Montserrat" panose="00000500000000000000" pitchFamily="50" charset="0"/>
            </a:endParaRPr>
          </a:p>
        </p:txBody>
      </p:sp>
      <p:sp>
        <p:nvSpPr>
          <p:cNvPr id="14" name="Slide Number Placeholder 4"/>
          <p:cNvSpPr>
            <a:spLocks noGrp="1"/>
          </p:cNvSpPr>
          <p:nvPr>
            <p:ph type="sldNum" sz="quarter" idx="12"/>
          </p:nvPr>
        </p:nvSpPr>
        <p:spPr>
          <a:xfrm>
            <a:off x="7308304" y="6440847"/>
            <a:ext cx="1378496" cy="365125"/>
          </a:xfrm>
          <a:solidFill>
            <a:srgbClr val="DDD9C3">
              <a:alpha val="60000"/>
            </a:srgbClr>
          </a:solidFill>
        </p:spPr>
        <p:txBody>
          <a:bodyPr/>
          <a:lstStyle/>
          <a:p>
            <a:pPr>
              <a:defRPr/>
            </a:pPr>
            <a:r>
              <a:rPr lang="ms-MY" sz="1100" b="1" dirty="0">
                <a:solidFill>
                  <a:schemeClr val="tx1">
                    <a:lumMod val="75000"/>
                    <a:lumOff val="25000"/>
                  </a:schemeClr>
                </a:solidFill>
              </a:rPr>
              <a:t>Page </a:t>
            </a:r>
            <a:fld id="{3A6EF7BB-8746-46B3-AEFD-73ECA64E9E4B}" type="slidenum">
              <a:rPr lang="ms-MY" sz="1100" b="1" smtClean="0">
                <a:solidFill>
                  <a:schemeClr val="tx1">
                    <a:lumMod val="75000"/>
                    <a:lumOff val="25000"/>
                  </a:schemeClr>
                </a:solidFill>
              </a:rPr>
              <a:pPr>
                <a:defRPr/>
              </a:pPr>
              <a:t>20</a:t>
            </a:fld>
            <a:r>
              <a:rPr lang="ms-MY" sz="1100" b="1" dirty="0">
                <a:solidFill>
                  <a:schemeClr val="tx1">
                    <a:lumMod val="75000"/>
                    <a:lumOff val="25000"/>
                  </a:schemeClr>
                </a:solidFill>
              </a:rPr>
              <a:t> / 42</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D96D1D10-BE96-4B0F-90A6-C3C1B49F2C3D}"/>
              </a:ext>
            </a:extLst>
          </p:cNvPr>
          <p:cNvSpPr/>
          <p:nvPr/>
        </p:nvSpPr>
        <p:spPr>
          <a:xfrm>
            <a:off x="-17462" y="1196977"/>
            <a:ext cx="9144001" cy="5661025"/>
          </a:xfrm>
          <a:prstGeom prst="rect">
            <a:avLst/>
          </a:prstGeom>
          <a:solidFill>
            <a:srgbClr val="0068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14" name="Title 5">
            <a:extLst>
              <a:ext uri="{FF2B5EF4-FFF2-40B4-BE49-F238E27FC236}">
                <a16:creationId xmlns="" xmlns:a16="http://schemas.microsoft.com/office/drawing/2014/main" id="{9C3B3AD9-4BDD-4AEB-A044-E0A32DE6F1D1}"/>
              </a:ext>
            </a:extLst>
          </p:cNvPr>
          <p:cNvSpPr txBox="1">
            <a:spLocks/>
          </p:cNvSpPr>
          <p:nvPr/>
        </p:nvSpPr>
        <p:spPr bwMode="auto">
          <a:xfrm>
            <a:off x="1785918" y="285728"/>
            <a:ext cx="5045075" cy="857250"/>
          </a:xfrm>
          <a:prstGeom prst="rect">
            <a:avLst/>
          </a:prstGeom>
          <a:noFill/>
          <a:ln w="9525">
            <a:noFill/>
            <a:miter lim="800000"/>
            <a:headEnd/>
            <a:tailEnd/>
          </a:ln>
        </p:spPr>
        <p:txBody>
          <a:bodyPr/>
          <a:lstStyle/>
          <a:p>
            <a:pPr>
              <a:lnSpc>
                <a:spcPts val="2400"/>
              </a:lnSpc>
            </a:pPr>
            <a:r>
              <a:rPr lang="en-MY" sz="2400" b="1" dirty="0">
                <a:solidFill>
                  <a:schemeClr val="tx1">
                    <a:lumMod val="75000"/>
                    <a:lumOff val="25000"/>
                  </a:schemeClr>
                </a:solidFill>
                <a:latin typeface="Montserrat" panose="02000505000000020004" pitchFamily="2" charset="0"/>
              </a:rPr>
              <a:t>Water Level </a:t>
            </a:r>
            <a:r>
              <a:rPr lang="en-MY" sz="2400" dirty="0">
                <a:solidFill>
                  <a:schemeClr val="tx1">
                    <a:lumMod val="75000"/>
                    <a:lumOff val="25000"/>
                  </a:schemeClr>
                </a:solidFill>
                <a:latin typeface="Montserrat" panose="02000505000000020004" pitchFamily="2" charset="0"/>
              </a:rPr>
              <a:t>Monitoring &amp; </a:t>
            </a:r>
          </a:p>
          <a:p>
            <a:pPr>
              <a:lnSpc>
                <a:spcPts val="2400"/>
              </a:lnSpc>
            </a:pPr>
            <a:r>
              <a:rPr lang="en-MY" sz="2400" b="1" dirty="0">
                <a:solidFill>
                  <a:schemeClr val="tx1">
                    <a:lumMod val="75000"/>
                    <a:lumOff val="25000"/>
                  </a:schemeClr>
                </a:solidFill>
                <a:latin typeface="Montserrat" panose="02000505000000020004" pitchFamily="2" charset="0"/>
              </a:rPr>
              <a:t>Alert Warning </a:t>
            </a:r>
            <a:r>
              <a:rPr lang="en-MY" sz="2400" dirty="0">
                <a:solidFill>
                  <a:schemeClr val="tx1">
                    <a:lumMod val="75000"/>
                    <a:lumOff val="25000"/>
                  </a:schemeClr>
                </a:solidFill>
                <a:latin typeface="Montserrat" panose="02000505000000020004" pitchFamily="2" charset="0"/>
              </a:rPr>
              <a:t>System</a:t>
            </a:r>
            <a:endParaRPr lang="en-US" sz="2400" b="1" dirty="0">
              <a:solidFill>
                <a:schemeClr val="tx1">
                  <a:lumMod val="75000"/>
                  <a:lumOff val="25000"/>
                </a:schemeClr>
              </a:solidFill>
              <a:latin typeface="Montserrat" panose="02000505000000020004" pitchFamily="2" charset="0"/>
            </a:endParaRPr>
          </a:p>
        </p:txBody>
      </p:sp>
      <p:pic>
        <p:nvPicPr>
          <p:cNvPr id="5" name="Picture 4" descr="WaterLevel.JPG"/>
          <p:cNvPicPr>
            <a:picLocks noChangeAspect="1"/>
          </p:cNvPicPr>
          <p:nvPr/>
        </p:nvPicPr>
        <p:blipFill>
          <a:blip r:embed="rId2"/>
          <a:stretch>
            <a:fillRect/>
          </a:stretch>
        </p:blipFill>
        <p:spPr>
          <a:xfrm>
            <a:off x="-42700" y="3743717"/>
            <a:ext cx="2871404" cy="3168260"/>
          </a:xfrm>
          <a:prstGeom prst="rect">
            <a:avLst/>
          </a:prstGeom>
        </p:spPr>
      </p:pic>
      <p:sp>
        <p:nvSpPr>
          <p:cNvPr id="11" name="TextBox 10"/>
          <p:cNvSpPr txBox="1"/>
          <p:nvPr/>
        </p:nvSpPr>
        <p:spPr>
          <a:xfrm>
            <a:off x="6074315" y="1692868"/>
            <a:ext cx="3077462" cy="4401205"/>
          </a:xfrm>
          <a:prstGeom prst="rect">
            <a:avLst/>
          </a:prstGeom>
          <a:noFill/>
        </p:spPr>
        <p:txBody>
          <a:bodyPr wrap="square" rtlCol="0">
            <a:spAutoFit/>
          </a:bodyPr>
          <a:lstStyle/>
          <a:p>
            <a:pPr algn="ctr"/>
            <a:r>
              <a:rPr lang="en-US" sz="2000" b="1" dirty="0" smtClean="0">
                <a:solidFill>
                  <a:schemeClr val="bg1"/>
                </a:solidFill>
                <a:latin typeface="Montserrat" panose="00000500000000000000" pitchFamily="50" charset="0"/>
              </a:rPr>
              <a:t>Remote water </a:t>
            </a:r>
            <a:r>
              <a:rPr lang="en-US" sz="2000" b="1" dirty="0" err="1" smtClean="0">
                <a:solidFill>
                  <a:schemeClr val="bg1"/>
                </a:solidFill>
                <a:latin typeface="Montserrat" panose="00000500000000000000" pitchFamily="50" charset="0"/>
              </a:rPr>
              <a:t>lavel</a:t>
            </a:r>
            <a:r>
              <a:rPr lang="en-US" sz="2000" b="1" dirty="0" smtClean="0">
                <a:solidFill>
                  <a:schemeClr val="bg1"/>
                </a:solidFill>
                <a:latin typeface="Montserrat" panose="00000500000000000000" pitchFamily="50" charset="0"/>
              </a:rPr>
              <a:t> monitoring &amp; alert warning system by using </a:t>
            </a:r>
            <a:r>
              <a:rPr lang="en-US" sz="2000" b="1" dirty="0" err="1" smtClean="0">
                <a:solidFill>
                  <a:schemeClr val="bg1"/>
                </a:solidFill>
                <a:latin typeface="Montserrat" panose="00000500000000000000" pitchFamily="50" charset="0"/>
              </a:rPr>
              <a:t>IoT</a:t>
            </a:r>
            <a:r>
              <a:rPr lang="en-US" sz="2000" b="1" dirty="0" smtClean="0">
                <a:solidFill>
                  <a:schemeClr val="bg1"/>
                </a:solidFill>
                <a:latin typeface="Montserrat" panose="00000500000000000000" pitchFamily="50" charset="0"/>
              </a:rPr>
              <a:t> technology.</a:t>
            </a:r>
            <a:endParaRPr lang="en-US" sz="2000" dirty="0">
              <a:solidFill>
                <a:schemeClr val="bg1"/>
              </a:solidFill>
              <a:latin typeface="Montserrat" panose="00000500000000000000" pitchFamily="50" charset="0"/>
            </a:endParaRPr>
          </a:p>
          <a:p>
            <a:pPr algn="ctr"/>
            <a:endParaRPr lang="en-US" sz="2000" dirty="0">
              <a:solidFill>
                <a:schemeClr val="bg1"/>
              </a:solidFill>
              <a:latin typeface="Montserrat" panose="00000500000000000000" pitchFamily="50" charset="0"/>
            </a:endParaRPr>
          </a:p>
          <a:p>
            <a:r>
              <a:rPr lang="en-US" sz="2000" b="1" dirty="0">
                <a:solidFill>
                  <a:srgbClr val="FFFF00"/>
                </a:solidFill>
                <a:latin typeface="Montserrat" panose="00000500000000000000" pitchFamily="50" charset="0"/>
              </a:rPr>
              <a:t>Level 1 </a:t>
            </a:r>
            <a:r>
              <a:rPr lang="en-US" sz="2000" dirty="0">
                <a:solidFill>
                  <a:srgbClr val="FFFF00"/>
                </a:solidFill>
                <a:latin typeface="Montserrat" panose="00000500000000000000" pitchFamily="50" charset="0"/>
              </a:rPr>
              <a:t>– Basic Level</a:t>
            </a:r>
          </a:p>
          <a:p>
            <a:r>
              <a:rPr lang="en-US" sz="2000" b="1" dirty="0">
                <a:solidFill>
                  <a:srgbClr val="FFFF00"/>
                </a:solidFill>
                <a:latin typeface="Montserrat" panose="00000500000000000000" pitchFamily="50" charset="0"/>
              </a:rPr>
              <a:t>Level 2 </a:t>
            </a:r>
            <a:r>
              <a:rPr lang="en-US" sz="2000" dirty="0">
                <a:solidFill>
                  <a:srgbClr val="FFFF00"/>
                </a:solidFill>
                <a:latin typeface="Montserrat" panose="00000500000000000000" pitchFamily="50" charset="0"/>
              </a:rPr>
              <a:t>– 25% Increase</a:t>
            </a:r>
          </a:p>
          <a:p>
            <a:r>
              <a:rPr lang="en-US" sz="2000" b="1" dirty="0">
                <a:solidFill>
                  <a:srgbClr val="FFFF00"/>
                </a:solidFill>
                <a:latin typeface="Montserrat" panose="00000500000000000000" pitchFamily="50" charset="0"/>
              </a:rPr>
              <a:t>Level 3 </a:t>
            </a:r>
            <a:r>
              <a:rPr lang="en-US" sz="2000" dirty="0">
                <a:solidFill>
                  <a:srgbClr val="FFFF00"/>
                </a:solidFill>
                <a:latin typeface="Montserrat" panose="00000500000000000000" pitchFamily="50" charset="0"/>
              </a:rPr>
              <a:t>– 50% Increase</a:t>
            </a:r>
          </a:p>
          <a:p>
            <a:r>
              <a:rPr lang="en-US" sz="2000" b="1" dirty="0">
                <a:solidFill>
                  <a:srgbClr val="FFFF00"/>
                </a:solidFill>
                <a:latin typeface="Montserrat" panose="00000500000000000000" pitchFamily="50" charset="0"/>
              </a:rPr>
              <a:t>Level 4 </a:t>
            </a:r>
            <a:r>
              <a:rPr lang="en-US" sz="2000" dirty="0">
                <a:solidFill>
                  <a:srgbClr val="FFFF00"/>
                </a:solidFill>
                <a:latin typeface="Montserrat" panose="00000500000000000000" pitchFamily="50" charset="0"/>
              </a:rPr>
              <a:t>– 75% Increase</a:t>
            </a:r>
          </a:p>
          <a:p>
            <a:endParaRPr lang="en-US" sz="2000" dirty="0">
              <a:solidFill>
                <a:schemeClr val="bg1"/>
              </a:solidFill>
              <a:latin typeface="Montserrat" panose="00000500000000000000" pitchFamily="50" charset="0"/>
            </a:endParaRPr>
          </a:p>
          <a:p>
            <a:pPr algn="ctr"/>
            <a:r>
              <a:rPr lang="en-US" sz="2000" dirty="0">
                <a:solidFill>
                  <a:schemeClr val="bg1"/>
                </a:solidFill>
                <a:latin typeface="Montserrat" panose="00000500000000000000" pitchFamily="50" charset="0"/>
              </a:rPr>
              <a:t>Each level increase, </a:t>
            </a:r>
            <a:r>
              <a:rPr lang="en-US" sz="2000" dirty="0" smtClean="0">
                <a:solidFill>
                  <a:schemeClr val="bg1"/>
                </a:solidFill>
                <a:latin typeface="Montserrat" panose="00000500000000000000" pitchFamily="50" charset="0"/>
              </a:rPr>
              <a:t>Ultra sonic system </a:t>
            </a:r>
            <a:r>
              <a:rPr lang="en-US" sz="2000" dirty="0">
                <a:solidFill>
                  <a:schemeClr val="bg1"/>
                </a:solidFill>
                <a:latin typeface="Montserrat" panose="00000500000000000000" pitchFamily="50" charset="0"/>
              </a:rPr>
              <a:t>will send a notification via </a:t>
            </a:r>
            <a:r>
              <a:rPr lang="en-US" sz="2000" b="1" dirty="0">
                <a:solidFill>
                  <a:schemeClr val="bg1"/>
                </a:solidFill>
                <a:latin typeface="Montserrat" panose="00000500000000000000" pitchFamily="50" charset="0"/>
              </a:rPr>
              <a:t>SMS, Email </a:t>
            </a:r>
            <a:r>
              <a:rPr lang="en-US" sz="2000" dirty="0">
                <a:solidFill>
                  <a:schemeClr val="bg1"/>
                </a:solidFill>
                <a:latin typeface="Montserrat" panose="00000500000000000000" pitchFamily="50" charset="0"/>
              </a:rPr>
              <a:t>or</a:t>
            </a:r>
            <a:r>
              <a:rPr lang="en-US" sz="2000" b="1" dirty="0">
                <a:solidFill>
                  <a:schemeClr val="bg1"/>
                </a:solidFill>
                <a:latin typeface="Montserrat" panose="00000500000000000000" pitchFamily="50" charset="0"/>
              </a:rPr>
              <a:t> Apps</a:t>
            </a:r>
          </a:p>
        </p:txBody>
      </p:sp>
      <p:pic>
        <p:nvPicPr>
          <p:cNvPr id="12" name="Picture 2"/>
          <p:cNvPicPr>
            <a:picLocks noChangeAspect="1" noChangeArrowheads="1"/>
          </p:cNvPicPr>
          <p:nvPr/>
        </p:nvPicPr>
        <p:blipFill>
          <a:blip r:embed="rId3"/>
          <a:srcRect/>
          <a:stretch>
            <a:fillRect/>
          </a:stretch>
        </p:blipFill>
        <p:spPr bwMode="auto">
          <a:xfrm>
            <a:off x="2778295" y="2989713"/>
            <a:ext cx="3314028" cy="3868290"/>
          </a:xfrm>
          <a:prstGeom prst="rect">
            <a:avLst/>
          </a:prstGeom>
          <a:noFill/>
          <a:ln w="9525">
            <a:noFill/>
            <a:miter lim="800000"/>
            <a:headEnd/>
            <a:tailEnd/>
          </a:ln>
          <a:effectLst/>
        </p:spPr>
      </p:pic>
      <p:pic>
        <p:nvPicPr>
          <p:cNvPr id="10" name="Picture 2"/>
          <p:cNvPicPr>
            <a:picLocks noChangeAspect="1" noChangeArrowheads="1"/>
          </p:cNvPicPr>
          <p:nvPr/>
        </p:nvPicPr>
        <p:blipFill>
          <a:blip r:embed="rId4"/>
          <a:srcRect t="15635" b="15635"/>
          <a:stretch>
            <a:fillRect/>
          </a:stretch>
        </p:blipFill>
        <p:spPr bwMode="auto">
          <a:xfrm>
            <a:off x="2778295" y="1205523"/>
            <a:ext cx="3314028" cy="1859713"/>
          </a:xfrm>
          <a:prstGeom prst="rect">
            <a:avLst/>
          </a:prstGeom>
          <a:noFill/>
          <a:ln w="9525">
            <a:noFill/>
            <a:miter lim="800000"/>
            <a:headEnd/>
            <a:tailEnd/>
          </a:ln>
          <a:effectLst/>
        </p:spPr>
      </p:pic>
      <p:pic>
        <p:nvPicPr>
          <p:cNvPr id="4" name="Picture 3" descr="IMG_3949.JPG"/>
          <p:cNvPicPr>
            <a:picLocks noChangeAspect="1"/>
          </p:cNvPicPr>
          <p:nvPr/>
        </p:nvPicPr>
        <p:blipFill>
          <a:blip r:embed="rId5"/>
          <a:stretch>
            <a:fillRect/>
          </a:stretch>
        </p:blipFill>
        <p:spPr>
          <a:xfrm>
            <a:off x="-67938" y="1196977"/>
            <a:ext cx="2896641" cy="3859539"/>
          </a:xfrm>
          <a:prstGeom prst="rect">
            <a:avLst/>
          </a:prstGeom>
        </p:spPr>
      </p:pic>
      <p:pic>
        <p:nvPicPr>
          <p:cNvPr id="17" name="Picture 16">
            <a:extLst>
              <a:ext uri="{FF2B5EF4-FFF2-40B4-BE49-F238E27FC236}">
                <a16:creationId xmlns="" xmlns:a16="http://schemas.microsoft.com/office/drawing/2014/main" id="{74756D13-E4F8-466C-B58A-2CF3556D23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69" y="-74724"/>
            <a:ext cx="1545706" cy="1676636"/>
          </a:xfrm>
          <a:prstGeom prst="rect">
            <a:avLst/>
          </a:prstGeom>
        </p:spPr>
      </p:pic>
      <p:sp>
        <p:nvSpPr>
          <p:cNvPr id="20" name="Slide Number Placeholder 19"/>
          <p:cNvSpPr>
            <a:spLocks noGrp="1"/>
          </p:cNvSpPr>
          <p:nvPr>
            <p:ph type="sldNum" sz="quarter" idx="12"/>
          </p:nvPr>
        </p:nvSpPr>
        <p:spPr/>
        <p:txBody>
          <a:bodyPr/>
          <a:lstStyle/>
          <a:p>
            <a:pPr>
              <a:defRPr/>
            </a:pPr>
            <a:fld id="{3A6EF7BB-8746-46B3-AEFD-73ECA64E9E4B}" type="slidenum">
              <a:rPr lang="ms-MY" smtClean="0"/>
              <a:pPr>
                <a:defRPr/>
              </a:pPr>
              <a:t>21</a:t>
            </a:fld>
            <a:endParaRPr lang="ms-MY"/>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00F25DF5-9246-4FC8-BDCE-442A8DB15422}"/>
              </a:ext>
            </a:extLst>
          </p:cNvPr>
          <p:cNvSpPr/>
          <p:nvPr/>
        </p:nvSpPr>
        <p:spPr>
          <a:xfrm>
            <a:off x="-17462" y="1196977"/>
            <a:ext cx="9144001" cy="5661025"/>
          </a:xfrm>
          <a:prstGeom prst="rect">
            <a:avLst/>
          </a:prstGeom>
          <a:solidFill>
            <a:srgbClr val="0068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12" name="Title 5">
            <a:extLst>
              <a:ext uri="{FF2B5EF4-FFF2-40B4-BE49-F238E27FC236}">
                <a16:creationId xmlns="" xmlns:a16="http://schemas.microsoft.com/office/drawing/2014/main" id="{118C51CD-150C-4BB0-B219-D5F7ADB6252C}"/>
              </a:ext>
            </a:extLst>
          </p:cNvPr>
          <p:cNvSpPr txBox="1">
            <a:spLocks/>
          </p:cNvSpPr>
          <p:nvPr/>
        </p:nvSpPr>
        <p:spPr bwMode="auto">
          <a:xfrm>
            <a:off x="1785918" y="285728"/>
            <a:ext cx="5045075" cy="857250"/>
          </a:xfrm>
          <a:prstGeom prst="rect">
            <a:avLst/>
          </a:prstGeom>
          <a:noFill/>
          <a:ln w="9525">
            <a:noFill/>
            <a:miter lim="800000"/>
            <a:headEnd/>
            <a:tailEnd/>
          </a:ln>
        </p:spPr>
        <p:txBody>
          <a:bodyPr/>
          <a:lstStyle/>
          <a:p>
            <a:pPr>
              <a:lnSpc>
                <a:spcPts val="2400"/>
              </a:lnSpc>
            </a:pPr>
            <a:r>
              <a:rPr lang="en-US" sz="2400" b="1" dirty="0">
                <a:solidFill>
                  <a:schemeClr val="tx1">
                    <a:lumMod val="75000"/>
                    <a:lumOff val="25000"/>
                  </a:schemeClr>
                </a:solidFill>
                <a:latin typeface="Montserrat" panose="02000505000000020004" pitchFamily="2" charset="0"/>
              </a:rPr>
              <a:t>LED </a:t>
            </a:r>
            <a:r>
              <a:rPr lang="en-US" sz="2400" dirty="0">
                <a:solidFill>
                  <a:schemeClr val="tx1">
                    <a:lumMod val="75000"/>
                    <a:lumOff val="25000"/>
                  </a:schemeClr>
                </a:solidFill>
                <a:latin typeface="Montserrat" panose="02000505000000020004" pitchFamily="2" charset="0"/>
              </a:rPr>
              <a:t>Street Lights</a:t>
            </a:r>
          </a:p>
        </p:txBody>
      </p:sp>
      <p:pic>
        <p:nvPicPr>
          <p:cNvPr id="15" name="Picture 14">
            <a:extLst>
              <a:ext uri="{FF2B5EF4-FFF2-40B4-BE49-F238E27FC236}">
                <a16:creationId xmlns="" xmlns:a16="http://schemas.microsoft.com/office/drawing/2014/main" id="{9F181CBA-0741-44FC-A55C-AD2113DA7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9" y="-74724"/>
            <a:ext cx="1545706" cy="1676636"/>
          </a:xfrm>
          <a:prstGeom prst="rect">
            <a:avLst/>
          </a:prstGeom>
        </p:spPr>
      </p:pic>
      <p:sp>
        <p:nvSpPr>
          <p:cNvPr id="20482" name="Content Placeholder 2"/>
          <p:cNvSpPr>
            <a:spLocks noGrp="1"/>
          </p:cNvSpPr>
          <p:nvPr>
            <p:ph idx="1"/>
          </p:nvPr>
        </p:nvSpPr>
        <p:spPr>
          <a:xfrm>
            <a:off x="357188" y="2204864"/>
            <a:ext cx="8229600" cy="4668779"/>
          </a:xfrm>
        </p:spPr>
        <p:txBody>
          <a:bodyPr/>
          <a:lstStyle/>
          <a:p>
            <a:pPr marL="0" indent="0" algn="ctr">
              <a:buNone/>
            </a:pPr>
            <a:r>
              <a:rPr lang="en-US" sz="2000" dirty="0">
                <a:solidFill>
                  <a:srgbClr val="FFFF00"/>
                </a:solidFill>
              </a:rPr>
              <a:t>2018- </a:t>
            </a:r>
            <a:r>
              <a:rPr lang="en-US" sz="2000" b="1" dirty="0">
                <a:solidFill>
                  <a:srgbClr val="FFFF00"/>
                </a:solidFill>
              </a:rPr>
              <a:t>10,000 </a:t>
            </a:r>
            <a:r>
              <a:rPr lang="en-US" sz="2000" dirty="0">
                <a:solidFill>
                  <a:srgbClr val="FFFF00"/>
                </a:solidFill>
              </a:rPr>
              <a:t>Street Lights</a:t>
            </a:r>
            <a:endParaRPr lang="ms-MY" sz="2000" dirty="0">
              <a:solidFill>
                <a:srgbClr val="FFFF00"/>
              </a:solidFill>
            </a:endParaRPr>
          </a:p>
        </p:txBody>
      </p:sp>
      <p:sp>
        <p:nvSpPr>
          <p:cNvPr id="7" name="Title 1"/>
          <p:cNvSpPr txBox="1">
            <a:spLocks/>
          </p:cNvSpPr>
          <p:nvPr/>
        </p:nvSpPr>
        <p:spPr>
          <a:xfrm>
            <a:off x="1111250" y="1173573"/>
            <a:ext cx="6675438" cy="1143000"/>
          </a:xfrm>
          <a:prstGeom prst="rect">
            <a:avLst/>
          </a:prstGeom>
        </p:spPr>
        <p:txBody>
          <a:bodyPr anchor="ctr"/>
          <a:lstStyle/>
          <a:p>
            <a:pPr algn="ctr" fontAlgn="auto">
              <a:spcAft>
                <a:spcPts val="0"/>
              </a:spcAft>
              <a:defRPr/>
            </a:pPr>
            <a:r>
              <a:rPr lang="en-US" sz="2000" b="1" dirty="0">
                <a:solidFill>
                  <a:schemeClr val="bg1"/>
                </a:solidFill>
                <a:latin typeface="Montserrat" panose="00000500000000000000" pitchFamily="50" charset="0"/>
                <a:ea typeface="+mj-ea"/>
                <a:cs typeface="+mj-cs"/>
              </a:rPr>
              <a:t>Street Lights High Pressure Sodium </a:t>
            </a:r>
            <a:r>
              <a:rPr lang="en-US" sz="2000" b="1" dirty="0" err="1">
                <a:solidFill>
                  <a:schemeClr val="bg1"/>
                </a:solidFill>
                <a:latin typeface="Montserrat" panose="00000500000000000000" pitchFamily="50" charset="0"/>
                <a:ea typeface="+mj-ea"/>
                <a:cs typeface="+mj-cs"/>
              </a:rPr>
              <a:t>Vapour</a:t>
            </a:r>
            <a:r>
              <a:rPr lang="en-US" sz="2000" b="1" dirty="0">
                <a:solidFill>
                  <a:schemeClr val="bg1"/>
                </a:solidFill>
                <a:latin typeface="Montserrat" panose="00000500000000000000" pitchFamily="50" charset="0"/>
                <a:ea typeface="+mj-ea"/>
                <a:cs typeface="+mj-cs"/>
              </a:rPr>
              <a:t>  (HPSV) </a:t>
            </a:r>
            <a:r>
              <a:rPr lang="en-US" sz="2000" dirty="0">
                <a:solidFill>
                  <a:schemeClr val="bg1"/>
                </a:solidFill>
                <a:latin typeface="Montserrat" panose="00000500000000000000" pitchFamily="50" charset="0"/>
                <a:ea typeface="+mj-ea"/>
                <a:cs typeface="+mj-cs"/>
              </a:rPr>
              <a:t>Change To  </a:t>
            </a:r>
            <a:r>
              <a:rPr lang="en-US" sz="2000" b="1" dirty="0">
                <a:solidFill>
                  <a:schemeClr val="bg1"/>
                </a:solidFill>
                <a:latin typeface="Montserrat" panose="00000500000000000000" pitchFamily="50" charset="0"/>
                <a:ea typeface="+mj-ea"/>
                <a:cs typeface="+mj-cs"/>
              </a:rPr>
              <a:t>Light Emitted Diode (LED) </a:t>
            </a:r>
            <a:r>
              <a:rPr lang="en-US" sz="2000" dirty="0">
                <a:solidFill>
                  <a:schemeClr val="bg1"/>
                </a:solidFill>
                <a:latin typeface="Montserrat" panose="00000500000000000000" pitchFamily="50" charset="0"/>
                <a:ea typeface="+mj-ea"/>
                <a:cs typeface="+mj-cs"/>
              </a:rPr>
              <a:t>Under MPSP Jurisdiction</a:t>
            </a:r>
            <a:endParaRPr lang="ms-MY" sz="2000" dirty="0">
              <a:solidFill>
                <a:schemeClr val="bg1"/>
              </a:solidFill>
              <a:latin typeface="Montserrat" panose="00000500000000000000" pitchFamily="50" charset="0"/>
              <a:ea typeface="+mj-ea"/>
              <a:cs typeface="+mj-cs"/>
            </a:endParaRPr>
          </a:p>
        </p:txBody>
      </p:sp>
      <p:pic>
        <p:nvPicPr>
          <p:cNvPr id="20485" name="Picture 1"/>
          <p:cNvPicPr>
            <a:picLocks noChangeAspect="1" noChangeArrowheads="1"/>
          </p:cNvPicPr>
          <p:nvPr/>
        </p:nvPicPr>
        <p:blipFill>
          <a:blip r:embed="rId3"/>
          <a:srcRect/>
          <a:stretch>
            <a:fillRect/>
          </a:stretch>
        </p:blipFill>
        <p:spPr bwMode="auto">
          <a:xfrm>
            <a:off x="1111250" y="2618049"/>
            <a:ext cx="6675438" cy="3465512"/>
          </a:xfrm>
          <a:prstGeom prst="rect">
            <a:avLst/>
          </a:prstGeom>
          <a:noFill/>
          <a:ln w="9525">
            <a:noFill/>
            <a:miter lim="800000"/>
            <a:headEnd/>
            <a:tailEnd/>
          </a:ln>
        </p:spPr>
      </p:pic>
      <p:sp>
        <p:nvSpPr>
          <p:cNvPr id="20486" name="Rectangle 8"/>
          <p:cNvSpPr>
            <a:spLocks noChangeArrowheads="1"/>
          </p:cNvSpPr>
          <p:nvPr/>
        </p:nvSpPr>
        <p:spPr bwMode="auto">
          <a:xfrm>
            <a:off x="2603500" y="6083561"/>
            <a:ext cx="670376" cy="369332"/>
          </a:xfrm>
          <a:prstGeom prst="rect">
            <a:avLst/>
          </a:prstGeom>
          <a:noFill/>
          <a:ln w="9525">
            <a:noFill/>
            <a:miter lim="800000"/>
            <a:headEnd/>
            <a:tailEnd/>
          </a:ln>
        </p:spPr>
        <p:txBody>
          <a:bodyPr wrap="none">
            <a:spAutoFit/>
          </a:bodyPr>
          <a:lstStyle/>
          <a:p>
            <a:r>
              <a:rPr lang="en-US" b="1" dirty="0">
                <a:solidFill>
                  <a:schemeClr val="bg1"/>
                </a:solidFill>
                <a:latin typeface="Montserrat" panose="00000500000000000000" pitchFamily="50" charset="0"/>
              </a:rPr>
              <a:t>LED</a:t>
            </a:r>
            <a:endParaRPr lang="ms-MY" b="1" dirty="0">
              <a:solidFill>
                <a:schemeClr val="bg1"/>
              </a:solidFill>
              <a:latin typeface="Montserrat" panose="00000500000000000000" pitchFamily="50" charset="0"/>
            </a:endParaRPr>
          </a:p>
        </p:txBody>
      </p:sp>
      <p:sp>
        <p:nvSpPr>
          <p:cNvPr id="16" name="Rectangle 8">
            <a:extLst>
              <a:ext uri="{FF2B5EF4-FFF2-40B4-BE49-F238E27FC236}">
                <a16:creationId xmlns="" xmlns:a16="http://schemas.microsoft.com/office/drawing/2014/main" id="{9AB20326-8085-4EFA-8DB7-42A335C2D505}"/>
              </a:ext>
            </a:extLst>
          </p:cNvPr>
          <p:cNvSpPr>
            <a:spLocks noChangeArrowheads="1"/>
          </p:cNvSpPr>
          <p:nvPr/>
        </p:nvSpPr>
        <p:spPr bwMode="auto">
          <a:xfrm>
            <a:off x="5259956" y="6083561"/>
            <a:ext cx="1517082" cy="369332"/>
          </a:xfrm>
          <a:prstGeom prst="rect">
            <a:avLst/>
          </a:prstGeom>
          <a:noFill/>
          <a:ln w="9525">
            <a:noFill/>
            <a:miter lim="800000"/>
            <a:headEnd/>
            <a:tailEnd/>
          </a:ln>
        </p:spPr>
        <p:txBody>
          <a:bodyPr wrap="square">
            <a:spAutoFit/>
          </a:bodyPr>
          <a:lstStyle/>
          <a:p>
            <a:pPr algn="ctr"/>
            <a:r>
              <a:rPr lang="ms-MY" b="1" dirty="0">
                <a:solidFill>
                  <a:schemeClr val="bg1"/>
                </a:solidFill>
                <a:latin typeface="Montserrat" panose="00000500000000000000" pitchFamily="50" charset="0"/>
              </a:rPr>
              <a:t>HSPV</a:t>
            </a:r>
          </a:p>
        </p:txBody>
      </p:sp>
      <p:sp>
        <p:nvSpPr>
          <p:cNvPr id="20" name="Slide Number Placeholder 19"/>
          <p:cNvSpPr>
            <a:spLocks noGrp="1"/>
          </p:cNvSpPr>
          <p:nvPr>
            <p:ph type="sldNum" sz="quarter" idx="12"/>
          </p:nvPr>
        </p:nvSpPr>
        <p:spPr/>
        <p:txBody>
          <a:bodyPr/>
          <a:lstStyle/>
          <a:p>
            <a:pPr>
              <a:defRPr/>
            </a:pPr>
            <a:fld id="{3A6EF7BB-8746-46B3-AEFD-73ECA64E9E4B}" type="slidenum">
              <a:rPr lang="ms-MY" smtClean="0"/>
              <a:pPr>
                <a:defRPr/>
              </a:pPr>
              <a:t>22</a:t>
            </a:fld>
            <a:endParaRPr lang="ms-MY"/>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70F4D6A1-88EE-42A6-88C8-1642C44042EB}"/>
              </a:ext>
            </a:extLst>
          </p:cNvPr>
          <p:cNvSpPr/>
          <p:nvPr/>
        </p:nvSpPr>
        <p:spPr>
          <a:xfrm>
            <a:off x="-17462" y="1196977"/>
            <a:ext cx="9144001" cy="5661025"/>
          </a:xfrm>
          <a:prstGeom prst="rect">
            <a:avLst/>
          </a:prstGeom>
          <a:solidFill>
            <a:srgbClr val="0068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23" name="Title 5">
            <a:extLst>
              <a:ext uri="{FF2B5EF4-FFF2-40B4-BE49-F238E27FC236}">
                <a16:creationId xmlns="" xmlns:a16="http://schemas.microsoft.com/office/drawing/2014/main" id="{10005F4E-6CD7-4D39-84EE-3D6D39166649}"/>
              </a:ext>
            </a:extLst>
          </p:cNvPr>
          <p:cNvSpPr txBox="1">
            <a:spLocks/>
          </p:cNvSpPr>
          <p:nvPr/>
        </p:nvSpPr>
        <p:spPr bwMode="auto">
          <a:xfrm>
            <a:off x="1857356" y="285728"/>
            <a:ext cx="5045075" cy="857250"/>
          </a:xfrm>
          <a:prstGeom prst="rect">
            <a:avLst/>
          </a:prstGeom>
          <a:noFill/>
          <a:ln w="9525">
            <a:noFill/>
            <a:miter lim="800000"/>
            <a:headEnd/>
            <a:tailEnd/>
          </a:ln>
        </p:spPr>
        <p:txBody>
          <a:bodyPr/>
          <a:lstStyle/>
          <a:p>
            <a:pPr>
              <a:lnSpc>
                <a:spcPts val="2400"/>
              </a:lnSpc>
            </a:pPr>
            <a:r>
              <a:rPr lang="en-US" sz="2400" b="1" dirty="0">
                <a:solidFill>
                  <a:schemeClr val="tx1">
                    <a:lumMod val="75000"/>
                    <a:lumOff val="25000"/>
                  </a:schemeClr>
                </a:solidFill>
                <a:latin typeface="Montserrat" panose="02000505000000020004" pitchFamily="2" charset="0"/>
              </a:rPr>
              <a:t>Solid Waste </a:t>
            </a:r>
          </a:p>
          <a:p>
            <a:pPr>
              <a:lnSpc>
                <a:spcPts val="2400"/>
              </a:lnSpc>
            </a:pPr>
            <a:r>
              <a:rPr lang="en-US" sz="2400" dirty="0">
                <a:solidFill>
                  <a:schemeClr val="tx1">
                    <a:lumMod val="75000"/>
                    <a:lumOff val="25000"/>
                  </a:schemeClr>
                </a:solidFill>
                <a:latin typeface="Montserrat" panose="02000505000000020004" pitchFamily="2" charset="0"/>
              </a:rPr>
              <a:t>Management</a:t>
            </a:r>
          </a:p>
        </p:txBody>
      </p:sp>
      <p:pic>
        <p:nvPicPr>
          <p:cNvPr id="26" name="Picture 25">
            <a:extLst>
              <a:ext uri="{FF2B5EF4-FFF2-40B4-BE49-F238E27FC236}">
                <a16:creationId xmlns="" xmlns:a16="http://schemas.microsoft.com/office/drawing/2014/main" id="{8555A01F-51E9-4B17-9D1B-68908B9A9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9" y="-74724"/>
            <a:ext cx="1545706" cy="1676636"/>
          </a:xfrm>
          <a:prstGeom prst="rect">
            <a:avLst/>
          </a:prstGeom>
        </p:spPr>
      </p:pic>
      <p:sp>
        <p:nvSpPr>
          <p:cNvPr id="8" name="Title 1"/>
          <p:cNvSpPr txBox="1">
            <a:spLocks/>
          </p:cNvSpPr>
          <p:nvPr/>
        </p:nvSpPr>
        <p:spPr>
          <a:xfrm>
            <a:off x="571912" y="1335259"/>
            <a:ext cx="8229600" cy="494458"/>
          </a:xfrm>
          <a:prstGeom prst="rect">
            <a:avLst/>
          </a:prstGeom>
        </p:spPr>
        <p:txBody>
          <a:bodyPr vert="horz" lIns="91440" tIns="45720" rIns="91440" bIns="45720" rtlCol="0" anchor="ctr">
            <a:normAutofit fontScale="97500"/>
          </a:bodyPr>
          <a:lstStyle/>
          <a:p>
            <a:pPr algn="ctr" fontAlgn="auto">
              <a:spcAft>
                <a:spcPts val="0"/>
              </a:spcAft>
              <a:defRPr/>
            </a:pPr>
            <a:r>
              <a:rPr lang="en-US" sz="2700" b="1" dirty="0">
                <a:solidFill>
                  <a:schemeClr val="bg1"/>
                </a:solidFill>
                <a:latin typeface="Montserrat" panose="00000500000000000000" pitchFamily="50" charset="0"/>
                <a:ea typeface="+mj-ea"/>
                <a:cs typeface="+mj-cs"/>
              </a:rPr>
              <a:t>Big Data Analytic </a:t>
            </a:r>
            <a:r>
              <a:rPr lang="en-US" sz="2700" dirty="0">
                <a:solidFill>
                  <a:schemeClr val="bg1"/>
                </a:solidFill>
                <a:latin typeface="Montserrat" panose="00000500000000000000" pitchFamily="50" charset="0"/>
                <a:ea typeface="+mj-ea"/>
                <a:cs typeface="+mj-cs"/>
              </a:rPr>
              <a:t>and </a:t>
            </a:r>
            <a:r>
              <a:rPr lang="en-US" sz="2700" b="1" dirty="0">
                <a:solidFill>
                  <a:schemeClr val="bg1"/>
                </a:solidFill>
                <a:latin typeface="Montserrat" panose="00000500000000000000" pitchFamily="50" charset="0"/>
                <a:ea typeface="+mj-ea"/>
                <a:cs typeface="+mj-cs"/>
              </a:rPr>
              <a:t>IoT</a:t>
            </a:r>
          </a:p>
        </p:txBody>
      </p:sp>
      <p:sp>
        <p:nvSpPr>
          <p:cNvPr id="9" name="Content Placeholder 2"/>
          <p:cNvSpPr txBox="1">
            <a:spLocks/>
          </p:cNvSpPr>
          <p:nvPr/>
        </p:nvSpPr>
        <p:spPr>
          <a:xfrm>
            <a:off x="249238" y="1870784"/>
            <a:ext cx="8610600" cy="2286000"/>
          </a:xfrm>
          <a:prstGeom prst="rect">
            <a:avLst/>
          </a:prstGeom>
        </p:spPr>
        <p:txBody>
          <a:bodyPr vert="horz" lIns="91440" tIns="45720" rIns="91440" bIns="45720" rtlCol="0">
            <a:normAutofit/>
          </a:bodyPr>
          <a:lstStyle/>
          <a:p>
            <a:pPr>
              <a:buFont typeface="Arial" pitchFamily="34" charset="0"/>
              <a:buChar char="•"/>
            </a:pPr>
            <a:r>
              <a:rPr lang="en-US" sz="2000" dirty="0">
                <a:solidFill>
                  <a:schemeClr val="bg1"/>
                </a:solidFill>
                <a:latin typeface="Montserrat" panose="00000500000000000000" pitchFamily="50" charset="0"/>
              </a:rPr>
              <a:t> Use of </a:t>
            </a:r>
            <a:r>
              <a:rPr lang="en-US" sz="2000" b="1" dirty="0">
                <a:solidFill>
                  <a:schemeClr val="bg1"/>
                </a:solidFill>
                <a:latin typeface="Montserrat" panose="00000500000000000000" pitchFamily="50" charset="0"/>
              </a:rPr>
              <a:t>GPS </a:t>
            </a:r>
            <a:r>
              <a:rPr lang="en-US" sz="2000" dirty="0">
                <a:solidFill>
                  <a:schemeClr val="bg1"/>
                </a:solidFill>
                <a:latin typeface="Montserrat" panose="00000500000000000000" pitchFamily="50" charset="0"/>
              </a:rPr>
              <a:t>to optimize the use of Vehicles. </a:t>
            </a:r>
          </a:p>
          <a:p>
            <a:pPr>
              <a:buFont typeface="Arial" pitchFamily="34" charset="0"/>
              <a:buChar char="•"/>
            </a:pPr>
            <a:r>
              <a:rPr lang="en-US" sz="2000" dirty="0">
                <a:solidFill>
                  <a:schemeClr val="bg1"/>
                </a:solidFill>
                <a:latin typeface="Montserrat" panose="00000500000000000000" pitchFamily="50" charset="0"/>
              </a:rPr>
              <a:t> Use of </a:t>
            </a:r>
            <a:r>
              <a:rPr lang="en-US" sz="2000" b="1" dirty="0">
                <a:solidFill>
                  <a:schemeClr val="bg1"/>
                </a:solidFill>
                <a:latin typeface="Montserrat" panose="00000500000000000000" pitchFamily="50" charset="0"/>
              </a:rPr>
              <a:t>BDA</a:t>
            </a:r>
            <a:r>
              <a:rPr lang="en-US" sz="2000" dirty="0">
                <a:solidFill>
                  <a:schemeClr val="bg1"/>
                </a:solidFill>
                <a:latin typeface="Montserrat" panose="00000500000000000000" pitchFamily="50" charset="0"/>
              </a:rPr>
              <a:t> to calculate and design solid waste projections for  </a:t>
            </a:r>
          </a:p>
          <a:p>
            <a:r>
              <a:rPr lang="en-US" sz="2000" dirty="0">
                <a:solidFill>
                  <a:schemeClr val="bg1"/>
                </a:solidFill>
                <a:latin typeface="Montserrat" panose="00000500000000000000" pitchFamily="50" charset="0"/>
              </a:rPr>
              <a:t>  existing development and new developments. </a:t>
            </a:r>
          </a:p>
          <a:p>
            <a:pPr>
              <a:buFont typeface="Arial" pitchFamily="34" charset="0"/>
              <a:buChar char="•"/>
            </a:pPr>
            <a:r>
              <a:rPr lang="en-US" sz="2000" dirty="0">
                <a:solidFill>
                  <a:schemeClr val="bg1"/>
                </a:solidFill>
                <a:latin typeface="Montserrat" panose="00000500000000000000" pitchFamily="50" charset="0"/>
              </a:rPr>
              <a:t> Establish database for solid waste management and recycling. </a:t>
            </a:r>
          </a:p>
          <a:p>
            <a:pPr>
              <a:buFont typeface="Arial" pitchFamily="34" charset="0"/>
              <a:buChar char="•"/>
            </a:pPr>
            <a:r>
              <a:rPr lang="en-US" sz="2000" dirty="0">
                <a:solidFill>
                  <a:schemeClr val="bg1"/>
                </a:solidFill>
                <a:latin typeface="Montserrat" panose="00000500000000000000" pitchFamily="50" charset="0"/>
              </a:rPr>
              <a:t> Loading solid waste data and recycling into the Open Data </a:t>
            </a:r>
          </a:p>
          <a:p>
            <a:r>
              <a:rPr lang="en-US" sz="2000" dirty="0">
                <a:solidFill>
                  <a:schemeClr val="bg1"/>
                </a:solidFill>
                <a:latin typeface="Montserrat" panose="00000500000000000000" pitchFamily="50" charset="0"/>
              </a:rPr>
              <a:t>  MPSP portal</a:t>
            </a:r>
          </a:p>
        </p:txBody>
      </p:sp>
      <p:grpSp>
        <p:nvGrpSpPr>
          <p:cNvPr id="2" name="Group 5"/>
          <p:cNvGrpSpPr>
            <a:grpSpLocks noGrp="1"/>
          </p:cNvGrpSpPr>
          <p:nvPr/>
        </p:nvGrpSpPr>
        <p:grpSpPr>
          <a:xfrm>
            <a:off x="5404285" y="3920205"/>
            <a:ext cx="3739715" cy="2991772"/>
            <a:chOff x="614630" y="1225820"/>
            <a:chExt cx="7494886" cy="5343225"/>
          </a:xfrm>
        </p:grpSpPr>
        <p:sp>
          <p:nvSpPr>
            <p:cNvPr id="13" name="Rectangle 12"/>
            <p:cNvSpPr/>
            <p:nvPr/>
          </p:nvSpPr>
          <p:spPr>
            <a:xfrm>
              <a:off x="623300" y="1225820"/>
              <a:ext cx="7486215" cy="53432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9057" t="25862" r="30238" b="13346"/>
            <a:stretch/>
          </p:blipFill>
          <p:spPr bwMode="auto">
            <a:xfrm>
              <a:off x="623300" y="2896514"/>
              <a:ext cx="3829045" cy="321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0182" t="26021" r="31445" b="6520"/>
            <a:stretch/>
          </p:blipFill>
          <p:spPr bwMode="auto">
            <a:xfrm>
              <a:off x="4396884" y="2896514"/>
              <a:ext cx="3712631" cy="367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9057" t="9827" r="30238" b="73770"/>
            <a:stretch/>
          </p:blipFill>
          <p:spPr bwMode="auto">
            <a:xfrm>
              <a:off x="614630" y="1225820"/>
              <a:ext cx="7494886" cy="169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2" name="Picture 2" descr="Hasil carian imej untuk GPS vehicle"/>
          <p:cNvPicPr>
            <a:picLocks noChangeAspect="1" noChangeArrowheads="1"/>
          </p:cNvPicPr>
          <p:nvPr/>
        </p:nvPicPr>
        <p:blipFill>
          <a:blip r:embed="rId6"/>
          <a:srcRect/>
          <a:stretch>
            <a:fillRect/>
          </a:stretch>
        </p:blipFill>
        <p:spPr bwMode="auto">
          <a:xfrm>
            <a:off x="-1" y="3928979"/>
            <a:ext cx="5502495" cy="2929021"/>
          </a:xfrm>
          <a:prstGeom prst="rect">
            <a:avLst/>
          </a:prstGeom>
          <a:noFill/>
        </p:spPr>
      </p:pic>
      <p:sp>
        <p:nvSpPr>
          <p:cNvPr id="17" name="Slide Number Placeholder 16"/>
          <p:cNvSpPr>
            <a:spLocks noGrp="1"/>
          </p:cNvSpPr>
          <p:nvPr>
            <p:ph type="sldNum" sz="quarter" idx="12"/>
          </p:nvPr>
        </p:nvSpPr>
        <p:spPr/>
        <p:txBody>
          <a:bodyPr/>
          <a:lstStyle/>
          <a:p>
            <a:pPr>
              <a:defRPr/>
            </a:pPr>
            <a:fld id="{3A6EF7BB-8746-46B3-AEFD-73ECA64E9E4B}" type="slidenum">
              <a:rPr lang="ms-MY" smtClean="0"/>
              <a:pPr>
                <a:defRPr/>
              </a:pPr>
              <a:t>23</a:t>
            </a:fld>
            <a:endParaRPr lang="ms-MY"/>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 xmlns:a16="http://schemas.microsoft.com/office/drawing/2014/main" id="{60B78D5B-724B-4164-9A17-0D6E539E0277}"/>
              </a:ext>
            </a:extLst>
          </p:cNvPr>
          <p:cNvSpPr/>
          <p:nvPr/>
        </p:nvSpPr>
        <p:spPr>
          <a:xfrm>
            <a:off x="-17462" y="1196977"/>
            <a:ext cx="9144001" cy="5661025"/>
          </a:xfrm>
          <a:prstGeom prst="rect">
            <a:avLst/>
          </a:prstGeom>
          <a:solidFill>
            <a:srgbClr val="0068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p>
        </p:txBody>
      </p:sp>
      <p:sp>
        <p:nvSpPr>
          <p:cNvPr id="33" name="Title 5">
            <a:extLst>
              <a:ext uri="{FF2B5EF4-FFF2-40B4-BE49-F238E27FC236}">
                <a16:creationId xmlns="" xmlns:a16="http://schemas.microsoft.com/office/drawing/2014/main" id="{9DBC735F-F881-43CA-8568-7E48424B74F7}"/>
              </a:ext>
            </a:extLst>
          </p:cNvPr>
          <p:cNvSpPr txBox="1">
            <a:spLocks/>
          </p:cNvSpPr>
          <p:nvPr/>
        </p:nvSpPr>
        <p:spPr bwMode="auto">
          <a:xfrm>
            <a:off x="1928794" y="285728"/>
            <a:ext cx="5045075" cy="857250"/>
          </a:xfrm>
          <a:prstGeom prst="rect">
            <a:avLst/>
          </a:prstGeom>
          <a:noFill/>
          <a:ln w="9525">
            <a:noFill/>
            <a:miter lim="800000"/>
            <a:headEnd/>
            <a:tailEnd/>
          </a:ln>
        </p:spPr>
        <p:txBody>
          <a:bodyPr/>
          <a:lstStyle/>
          <a:p>
            <a:pPr>
              <a:lnSpc>
                <a:spcPts val="2400"/>
              </a:lnSpc>
            </a:pPr>
            <a:r>
              <a:rPr lang="en-US" sz="2400" dirty="0">
                <a:solidFill>
                  <a:schemeClr val="tx1">
                    <a:lumMod val="75000"/>
                    <a:lumOff val="25000"/>
                  </a:schemeClr>
                </a:solidFill>
                <a:latin typeface="Montserrat" panose="02000505000000020004" pitchFamily="2" charset="0"/>
              </a:rPr>
              <a:t>Solid Waste Management</a:t>
            </a:r>
          </a:p>
          <a:p>
            <a:pPr>
              <a:lnSpc>
                <a:spcPts val="2400"/>
              </a:lnSpc>
            </a:pPr>
            <a:r>
              <a:rPr lang="en-US" sz="2400" b="1" dirty="0">
                <a:solidFill>
                  <a:schemeClr val="tx1">
                    <a:lumMod val="75000"/>
                    <a:lumOff val="25000"/>
                  </a:schemeClr>
                </a:solidFill>
                <a:latin typeface="Montserrat" panose="02000505000000020004" pitchFamily="2" charset="0"/>
              </a:rPr>
              <a:t>GPS Monitoring</a:t>
            </a:r>
          </a:p>
        </p:txBody>
      </p:sp>
      <p:pic>
        <p:nvPicPr>
          <p:cNvPr id="31749" name="Picture 3"/>
          <p:cNvPicPr>
            <a:picLocks noChangeAspect="1" noChangeArrowheads="1"/>
          </p:cNvPicPr>
          <p:nvPr/>
        </p:nvPicPr>
        <p:blipFill>
          <a:blip r:embed="rId2"/>
          <a:srcRect l="17345" t="6667" r="18906" b="7500"/>
          <a:stretch>
            <a:fillRect/>
          </a:stretch>
        </p:blipFill>
        <p:spPr bwMode="auto">
          <a:xfrm>
            <a:off x="4764617" y="1312777"/>
            <a:ext cx="2130425" cy="1597025"/>
          </a:xfrm>
          <a:prstGeom prst="rect">
            <a:avLst/>
          </a:prstGeom>
          <a:noFill/>
          <a:ln w="9525">
            <a:noFill/>
            <a:miter lim="800000"/>
            <a:headEnd/>
            <a:tailEnd/>
          </a:ln>
        </p:spPr>
      </p:pic>
      <p:sp>
        <p:nvSpPr>
          <p:cNvPr id="6" name="Right Arrow 5"/>
          <p:cNvSpPr/>
          <p:nvPr/>
        </p:nvSpPr>
        <p:spPr>
          <a:xfrm>
            <a:off x="1577977" y="1817103"/>
            <a:ext cx="428625" cy="3571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ontserrat" panose="00000500000000000000" pitchFamily="50" charset="0"/>
            </a:endParaRPr>
          </a:p>
        </p:txBody>
      </p:sp>
      <p:pic>
        <p:nvPicPr>
          <p:cNvPr id="31751" name="Picture 13"/>
          <p:cNvPicPr>
            <a:picLocks noChangeAspect="1"/>
          </p:cNvPicPr>
          <p:nvPr/>
        </p:nvPicPr>
        <p:blipFill>
          <a:blip r:embed="rId3"/>
          <a:srcRect/>
          <a:stretch>
            <a:fillRect/>
          </a:stretch>
        </p:blipFill>
        <p:spPr bwMode="auto">
          <a:xfrm>
            <a:off x="2257293" y="3412638"/>
            <a:ext cx="1709737" cy="1104900"/>
          </a:xfrm>
          <a:prstGeom prst="rect">
            <a:avLst/>
          </a:prstGeom>
          <a:noFill/>
          <a:ln w="9525">
            <a:noFill/>
            <a:miter lim="800000"/>
            <a:headEnd/>
            <a:tailEnd/>
          </a:ln>
        </p:spPr>
      </p:pic>
      <p:sp>
        <p:nvSpPr>
          <p:cNvPr id="8" name="TextBox 15"/>
          <p:cNvSpPr txBox="1">
            <a:spLocks noChangeArrowheads="1"/>
          </p:cNvSpPr>
          <p:nvPr/>
        </p:nvSpPr>
        <p:spPr bwMode="auto">
          <a:xfrm>
            <a:off x="129582" y="2898806"/>
            <a:ext cx="1747594" cy="400110"/>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fontAlgn="auto">
              <a:spcBef>
                <a:spcPts val="0"/>
              </a:spcBef>
              <a:spcAft>
                <a:spcPts val="0"/>
              </a:spcAft>
              <a:defRPr/>
            </a:pPr>
            <a:r>
              <a:rPr lang="en-US" altLang="en-US" sz="2000" dirty="0">
                <a:solidFill>
                  <a:schemeClr val="bg1"/>
                </a:solidFill>
                <a:latin typeface="Montserrat" panose="00000500000000000000" pitchFamily="50" charset="0"/>
                <a:cs typeface="+mn-cs"/>
              </a:rPr>
              <a:t>Solid </a:t>
            </a:r>
            <a:r>
              <a:rPr lang="en-US" altLang="en-US" sz="2000" b="1" dirty="0">
                <a:solidFill>
                  <a:schemeClr val="bg1"/>
                </a:solidFill>
                <a:latin typeface="Montserrat" panose="00000500000000000000" pitchFamily="50" charset="0"/>
                <a:cs typeface="+mn-cs"/>
              </a:rPr>
              <a:t>Waste</a:t>
            </a:r>
          </a:p>
        </p:txBody>
      </p:sp>
      <p:sp>
        <p:nvSpPr>
          <p:cNvPr id="9" name="TextBox 16"/>
          <p:cNvSpPr txBox="1">
            <a:spLocks noChangeArrowheads="1"/>
          </p:cNvSpPr>
          <p:nvPr/>
        </p:nvSpPr>
        <p:spPr bwMode="auto">
          <a:xfrm>
            <a:off x="1698626" y="4904523"/>
            <a:ext cx="2923642" cy="1569660"/>
          </a:xfrm>
          <a:prstGeom prst="rect">
            <a:avLst/>
          </a:prstGeom>
          <a:noFill/>
          <a:ln>
            <a:noFill/>
          </a:ln>
          <a:extLst/>
        </p:spPr>
        <p:txBody>
          <a:bodyPr wrap="squar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fontAlgn="auto">
              <a:spcBef>
                <a:spcPts val="0"/>
              </a:spcBef>
              <a:spcAft>
                <a:spcPts val="0"/>
              </a:spcAft>
              <a:defRPr/>
            </a:pPr>
            <a:r>
              <a:rPr lang="en-US" altLang="en-US" sz="2000" dirty="0">
                <a:solidFill>
                  <a:schemeClr val="bg1"/>
                </a:solidFill>
                <a:latin typeface="Montserrat" panose="00000500000000000000" pitchFamily="50" charset="0"/>
                <a:cs typeface="+mn-cs"/>
              </a:rPr>
              <a:t>Education :</a:t>
            </a:r>
          </a:p>
          <a:p>
            <a:pPr fontAlgn="auto">
              <a:spcBef>
                <a:spcPts val="0"/>
              </a:spcBef>
              <a:spcAft>
                <a:spcPts val="0"/>
              </a:spcAft>
              <a:defRPr/>
            </a:pPr>
            <a:r>
              <a:rPr lang="en-US" altLang="en-US" sz="2000" b="1" dirty="0">
                <a:solidFill>
                  <a:schemeClr val="bg1"/>
                </a:solidFill>
                <a:latin typeface="Montserrat" panose="00000500000000000000" pitchFamily="50" charset="0"/>
                <a:cs typeface="+mn-cs"/>
              </a:rPr>
              <a:t>Trash2Treasure</a:t>
            </a:r>
            <a:r>
              <a:rPr lang="en-US" altLang="en-US" sz="2000" dirty="0">
                <a:solidFill>
                  <a:schemeClr val="bg1"/>
                </a:solidFill>
                <a:latin typeface="Montserrat" panose="00000500000000000000" pitchFamily="50" charset="0"/>
                <a:cs typeface="+mn-cs"/>
              </a:rPr>
              <a:t> App </a:t>
            </a:r>
            <a:r>
              <a:rPr lang="en-US" altLang="en-US" i="1" dirty="0">
                <a:solidFill>
                  <a:schemeClr val="bg1"/>
                </a:solidFill>
                <a:latin typeface="Montserrat" panose="00000500000000000000" pitchFamily="50" charset="0"/>
                <a:cs typeface="+mn-cs"/>
              </a:rPr>
              <a:t>(learn how to segregate your waste in a fun way)</a:t>
            </a:r>
            <a:endParaRPr lang="en-US" altLang="en-US" sz="2000" i="1" dirty="0">
              <a:solidFill>
                <a:schemeClr val="bg1"/>
              </a:solidFill>
              <a:latin typeface="Montserrat" panose="00000500000000000000" pitchFamily="50" charset="0"/>
              <a:cs typeface="+mn-cs"/>
            </a:endParaRPr>
          </a:p>
        </p:txBody>
      </p:sp>
      <p:pic>
        <p:nvPicPr>
          <p:cNvPr id="10" name="Picture 8"/>
          <p:cNvPicPr>
            <a:picLocks noChangeAspect="1"/>
          </p:cNvPicPr>
          <p:nvPr/>
        </p:nvPicPr>
        <p:blipFill>
          <a:blip r:embed="rId4" cstate="print">
            <a:extLst/>
          </a:blip>
          <a:srcRect l="23732" t="35887" r="63159" b="41086"/>
          <a:stretch>
            <a:fillRect/>
          </a:stretch>
        </p:blipFill>
        <p:spPr bwMode="auto">
          <a:xfrm>
            <a:off x="216168" y="4866424"/>
            <a:ext cx="1492794" cy="1474785"/>
          </a:xfrm>
          <a:prstGeom prst="ellipse">
            <a:avLst/>
          </a:prstGeom>
          <a:noFill/>
          <a:ln>
            <a:noFill/>
          </a:ln>
          <a:extLst/>
        </p:spPr>
      </p:pic>
      <p:pic>
        <p:nvPicPr>
          <p:cNvPr id="31755" name="Picture 10"/>
          <p:cNvPicPr>
            <a:picLocks noChangeAspect="1"/>
          </p:cNvPicPr>
          <p:nvPr/>
        </p:nvPicPr>
        <p:blipFill>
          <a:blip r:embed="rId5"/>
          <a:srcRect/>
          <a:stretch>
            <a:fillRect/>
          </a:stretch>
        </p:blipFill>
        <p:spPr bwMode="auto">
          <a:xfrm>
            <a:off x="510398" y="1486925"/>
            <a:ext cx="985962" cy="1330917"/>
          </a:xfrm>
          <a:prstGeom prst="rect">
            <a:avLst/>
          </a:prstGeom>
          <a:noFill/>
          <a:ln w="9525">
            <a:noFill/>
            <a:miter lim="800000"/>
            <a:headEnd/>
            <a:tailEnd/>
          </a:ln>
        </p:spPr>
      </p:pic>
      <p:sp>
        <p:nvSpPr>
          <p:cNvPr id="12" name="TextBox 15"/>
          <p:cNvSpPr txBox="1">
            <a:spLocks noChangeArrowheads="1"/>
          </p:cNvSpPr>
          <p:nvPr/>
        </p:nvSpPr>
        <p:spPr bwMode="auto">
          <a:xfrm>
            <a:off x="1708572" y="4478629"/>
            <a:ext cx="2807179" cy="400110"/>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fontAlgn="auto">
              <a:spcBef>
                <a:spcPts val="0"/>
              </a:spcBef>
              <a:spcAft>
                <a:spcPts val="0"/>
              </a:spcAft>
              <a:defRPr/>
            </a:pPr>
            <a:r>
              <a:rPr lang="en-US" altLang="en-US" sz="2000" b="1" dirty="0">
                <a:solidFill>
                  <a:schemeClr val="bg1"/>
                </a:solidFill>
                <a:latin typeface="Montserrat" panose="00000500000000000000" pitchFamily="50" charset="0"/>
                <a:cs typeface="+mn-cs"/>
              </a:rPr>
              <a:t>Public</a:t>
            </a:r>
            <a:r>
              <a:rPr lang="en-US" altLang="en-US" sz="2000" dirty="0">
                <a:solidFill>
                  <a:schemeClr val="bg1"/>
                </a:solidFill>
                <a:latin typeface="Montserrat" panose="00000500000000000000" pitchFamily="50" charset="0"/>
                <a:cs typeface="+mn-cs"/>
              </a:rPr>
              <a:t> Engagement</a:t>
            </a:r>
            <a:endParaRPr lang="en-US" altLang="en-US" sz="2000" b="1" dirty="0">
              <a:solidFill>
                <a:schemeClr val="bg1"/>
              </a:solidFill>
              <a:latin typeface="Montserrat" panose="00000500000000000000" pitchFamily="50" charset="0"/>
              <a:cs typeface="+mn-cs"/>
            </a:endParaRPr>
          </a:p>
        </p:txBody>
      </p:sp>
      <p:sp>
        <p:nvSpPr>
          <p:cNvPr id="13" name="TextBox 15"/>
          <p:cNvSpPr txBox="1">
            <a:spLocks noChangeArrowheads="1"/>
          </p:cNvSpPr>
          <p:nvPr/>
        </p:nvSpPr>
        <p:spPr bwMode="auto">
          <a:xfrm>
            <a:off x="2153405" y="2898806"/>
            <a:ext cx="1917513" cy="400110"/>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fontAlgn="auto">
              <a:spcBef>
                <a:spcPts val="0"/>
              </a:spcBef>
              <a:spcAft>
                <a:spcPts val="0"/>
              </a:spcAft>
              <a:defRPr/>
            </a:pPr>
            <a:r>
              <a:rPr lang="en-US" altLang="en-US" sz="2000" b="1" dirty="0">
                <a:solidFill>
                  <a:schemeClr val="bg1"/>
                </a:solidFill>
                <a:latin typeface="Montserrat" panose="00000500000000000000" pitchFamily="50" charset="0"/>
                <a:cs typeface="+mn-cs"/>
              </a:rPr>
              <a:t>GPS</a:t>
            </a:r>
            <a:r>
              <a:rPr lang="en-US" altLang="en-US" sz="2000" dirty="0">
                <a:solidFill>
                  <a:schemeClr val="bg1"/>
                </a:solidFill>
                <a:latin typeface="Montserrat" panose="00000500000000000000" pitchFamily="50" charset="0"/>
                <a:cs typeface="+mn-cs"/>
              </a:rPr>
              <a:t> Tracking</a:t>
            </a:r>
            <a:endParaRPr lang="en-US" altLang="en-US" sz="2000" b="1" dirty="0">
              <a:solidFill>
                <a:schemeClr val="bg1"/>
              </a:solidFill>
              <a:latin typeface="Montserrat" panose="00000500000000000000" pitchFamily="50" charset="0"/>
              <a:cs typeface="+mn-cs"/>
            </a:endParaRPr>
          </a:p>
        </p:txBody>
      </p:sp>
      <p:sp>
        <p:nvSpPr>
          <p:cNvPr id="14" name="TextBox 15"/>
          <p:cNvSpPr txBox="1">
            <a:spLocks noChangeArrowheads="1"/>
          </p:cNvSpPr>
          <p:nvPr/>
        </p:nvSpPr>
        <p:spPr bwMode="auto">
          <a:xfrm>
            <a:off x="4687529" y="2898806"/>
            <a:ext cx="2284600" cy="400110"/>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fontAlgn="auto">
              <a:spcBef>
                <a:spcPts val="0"/>
              </a:spcBef>
              <a:spcAft>
                <a:spcPts val="0"/>
              </a:spcAft>
              <a:defRPr/>
            </a:pPr>
            <a:r>
              <a:rPr lang="en-US" altLang="en-US" sz="2000" b="1" dirty="0">
                <a:solidFill>
                  <a:schemeClr val="bg1"/>
                </a:solidFill>
                <a:latin typeface="Montserrat" panose="00000500000000000000" pitchFamily="50" charset="0"/>
                <a:cs typeface="+mn-cs"/>
              </a:rPr>
              <a:t>System</a:t>
            </a:r>
            <a:r>
              <a:rPr lang="en-US" altLang="en-US" sz="2000" dirty="0">
                <a:solidFill>
                  <a:schemeClr val="bg1"/>
                </a:solidFill>
                <a:latin typeface="Montserrat" panose="00000500000000000000" pitchFamily="50" charset="0"/>
                <a:cs typeface="+mn-cs"/>
              </a:rPr>
              <a:t> Analysis</a:t>
            </a:r>
            <a:endParaRPr lang="en-US" altLang="en-US" sz="2000" b="1" dirty="0">
              <a:solidFill>
                <a:schemeClr val="bg1"/>
              </a:solidFill>
              <a:latin typeface="Montserrat" panose="00000500000000000000" pitchFamily="50" charset="0"/>
              <a:cs typeface="+mn-cs"/>
            </a:endParaRPr>
          </a:p>
        </p:txBody>
      </p:sp>
      <p:sp>
        <p:nvSpPr>
          <p:cNvPr id="15" name="TextBox 15"/>
          <p:cNvSpPr txBox="1">
            <a:spLocks noChangeArrowheads="1"/>
          </p:cNvSpPr>
          <p:nvPr/>
        </p:nvSpPr>
        <p:spPr bwMode="auto">
          <a:xfrm>
            <a:off x="4773348" y="5358815"/>
            <a:ext cx="2112963" cy="1015663"/>
          </a:xfrm>
          <a:prstGeom prst="rect">
            <a:avLst/>
          </a:prstGeom>
          <a:noFill/>
          <a:ln>
            <a:noFill/>
          </a:ln>
          <a:extLst/>
        </p:spPr>
        <p:txBody>
          <a:bodyPr wrap="squar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spcBef>
                <a:spcPts val="0"/>
              </a:spcBef>
              <a:spcAft>
                <a:spcPts val="0"/>
              </a:spcAft>
              <a:defRPr/>
            </a:pPr>
            <a:r>
              <a:rPr lang="en-US" altLang="en-US" sz="2000" b="1" dirty="0">
                <a:solidFill>
                  <a:schemeClr val="bg1"/>
                </a:solidFill>
                <a:latin typeface="Montserrat" panose="00000500000000000000" pitchFamily="50" charset="0"/>
                <a:cs typeface="+mn-cs"/>
              </a:rPr>
              <a:t>Report</a:t>
            </a:r>
            <a:r>
              <a:rPr lang="en-US" altLang="en-US" sz="2000" dirty="0">
                <a:solidFill>
                  <a:schemeClr val="bg1"/>
                </a:solidFill>
                <a:latin typeface="Montserrat" panose="00000500000000000000" pitchFamily="50" charset="0"/>
                <a:cs typeface="+mn-cs"/>
              </a:rPr>
              <a:t> of </a:t>
            </a:r>
          </a:p>
          <a:p>
            <a:pPr algn="ctr" fontAlgn="auto">
              <a:spcBef>
                <a:spcPts val="0"/>
              </a:spcBef>
              <a:spcAft>
                <a:spcPts val="0"/>
              </a:spcAft>
              <a:defRPr/>
            </a:pPr>
            <a:r>
              <a:rPr lang="en-US" altLang="en-US" sz="2000" dirty="0">
                <a:solidFill>
                  <a:schemeClr val="bg1"/>
                </a:solidFill>
                <a:latin typeface="Montserrat" panose="00000500000000000000" pitchFamily="50" charset="0"/>
                <a:cs typeface="+mn-cs"/>
              </a:rPr>
              <a:t>Overflowing Waste</a:t>
            </a:r>
            <a:endParaRPr lang="en-US" altLang="en-US" sz="2000" b="1" dirty="0">
              <a:solidFill>
                <a:schemeClr val="bg1"/>
              </a:solidFill>
              <a:latin typeface="Montserrat" panose="00000500000000000000" pitchFamily="50" charset="0"/>
              <a:cs typeface="+mn-cs"/>
            </a:endParaRPr>
          </a:p>
        </p:txBody>
      </p:sp>
      <p:sp>
        <p:nvSpPr>
          <p:cNvPr id="16" name="Right Arrow 10"/>
          <p:cNvSpPr/>
          <p:nvPr/>
        </p:nvSpPr>
        <p:spPr>
          <a:xfrm>
            <a:off x="4205116" y="1817103"/>
            <a:ext cx="428625" cy="3571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ontserrat" panose="00000500000000000000" pitchFamily="50" charset="0"/>
            </a:endParaRPr>
          </a:p>
        </p:txBody>
      </p:sp>
      <p:sp>
        <p:nvSpPr>
          <p:cNvPr id="17" name="Right Arrow 10"/>
          <p:cNvSpPr/>
          <p:nvPr/>
        </p:nvSpPr>
        <p:spPr>
          <a:xfrm rot="5400000">
            <a:off x="5632186" y="3296653"/>
            <a:ext cx="395287" cy="3571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ontserrat" panose="00000500000000000000" pitchFamily="50" charset="0"/>
            </a:endParaRPr>
          </a:p>
        </p:txBody>
      </p:sp>
      <p:sp>
        <p:nvSpPr>
          <p:cNvPr id="18" name="Right Arrow 10"/>
          <p:cNvSpPr/>
          <p:nvPr/>
        </p:nvSpPr>
        <p:spPr>
          <a:xfrm rot="10800000">
            <a:off x="4205116" y="3819874"/>
            <a:ext cx="428625" cy="35718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Montserrat" panose="00000500000000000000" pitchFamily="50" charset="0"/>
            </a:endParaRPr>
          </a:p>
        </p:txBody>
      </p:sp>
      <p:pic>
        <p:nvPicPr>
          <p:cNvPr id="31763" name="Picture 18"/>
          <p:cNvPicPr>
            <a:picLocks noChangeAspect="1"/>
          </p:cNvPicPr>
          <p:nvPr/>
        </p:nvPicPr>
        <p:blipFill>
          <a:blip r:embed="rId6"/>
          <a:srcRect/>
          <a:stretch>
            <a:fillRect/>
          </a:stretch>
        </p:blipFill>
        <p:spPr bwMode="auto">
          <a:xfrm>
            <a:off x="2036630" y="1471026"/>
            <a:ext cx="2151063" cy="1320800"/>
          </a:xfrm>
          <a:prstGeom prst="rect">
            <a:avLst/>
          </a:prstGeom>
          <a:noFill/>
          <a:ln w="9525">
            <a:noFill/>
            <a:miter lim="800000"/>
            <a:headEnd/>
            <a:tailEnd/>
          </a:ln>
        </p:spPr>
      </p:pic>
      <p:sp>
        <p:nvSpPr>
          <p:cNvPr id="20" name="Arrow: Bent-Up 24"/>
          <p:cNvSpPr/>
          <p:nvPr/>
        </p:nvSpPr>
        <p:spPr>
          <a:xfrm rot="10800000">
            <a:off x="755575" y="3861148"/>
            <a:ext cx="1350637" cy="936625"/>
          </a:xfrm>
          <a:prstGeom prst="bentUpArrow">
            <a:avLst>
              <a:gd name="adj1" fmla="val 25000"/>
              <a:gd name="adj2" fmla="val 25000"/>
              <a:gd name="adj3" fmla="val 341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pic>
        <p:nvPicPr>
          <p:cNvPr id="31765" name="Picture 5"/>
          <p:cNvPicPr>
            <a:picLocks noChangeAspect="1" noChangeArrowheads="1"/>
          </p:cNvPicPr>
          <p:nvPr/>
        </p:nvPicPr>
        <p:blipFill>
          <a:blip r:embed="rId7"/>
          <a:srcRect l="35202" t="50000" r="30807" b="10001"/>
          <a:stretch>
            <a:fillRect/>
          </a:stretch>
        </p:blipFill>
        <p:spPr bwMode="auto">
          <a:xfrm>
            <a:off x="7037390" y="2759075"/>
            <a:ext cx="1939925" cy="1284288"/>
          </a:xfrm>
          <a:prstGeom prst="rect">
            <a:avLst/>
          </a:prstGeom>
          <a:noFill/>
          <a:ln w="9525">
            <a:noFill/>
            <a:miter lim="800000"/>
            <a:headEnd/>
            <a:tailEnd/>
          </a:ln>
        </p:spPr>
      </p:pic>
      <p:grpSp>
        <p:nvGrpSpPr>
          <p:cNvPr id="2" name="Group 21"/>
          <p:cNvGrpSpPr>
            <a:grpSpLocks/>
          </p:cNvGrpSpPr>
          <p:nvPr/>
        </p:nvGrpSpPr>
        <p:grpSpPr bwMode="auto">
          <a:xfrm>
            <a:off x="7048502" y="3962400"/>
            <a:ext cx="1916113" cy="2787650"/>
            <a:chOff x="5051574" y="1215562"/>
            <a:chExt cx="3860725" cy="5614136"/>
          </a:xfrm>
        </p:grpSpPr>
        <p:pic>
          <p:nvPicPr>
            <p:cNvPr id="31773" name="Picture 3"/>
            <p:cNvPicPr>
              <a:picLocks noChangeAspect="1" noChangeArrowheads="1"/>
            </p:cNvPicPr>
            <p:nvPr/>
          </p:nvPicPr>
          <p:blipFill>
            <a:blip r:embed="rId8"/>
            <a:srcRect l="29369" t="9428" r="29897" b="7500"/>
            <a:stretch>
              <a:fillRect/>
            </a:stretch>
          </p:blipFill>
          <p:spPr bwMode="auto">
            <a:xfrm>
              <a:off x="5051574" y="1215562"/>
              <a:ext cx="3860725" cy="4145542"/>
            </a:xfrm>
            <a:prstGeom prst="rect">
              <a:avLst/>
            </a:prstGeom>
            <a:noFill/>
            <a:ln w="9525">
              <a:noFill/>
              <a:miter lim="800000"/>
              <a:headEnd/>
              <a:tailEnd/>
            </a:ln>
          </p:spPr>
        </p:pic>
        <p:pic>
          <p:nvPicPr>
            <p:cNvPr id="31774" name="Picture 4"/>
            <p:cNvPicPr>
              <a:picLocks noChangeAspect="1" noChangeArrowheads="1"/>
            </p:cNvPicPr>
            <p:nvPr/>
          </p:nvPicPr>
          <p:blipFill>
            <a:blip r:embed="rId9"/>
            <a:srcRect l="29308" t="53333" r="30312" b="18333"/>
            <a:stretch>
              <a:fillRect/>
            </a:stretch>
          </p:blipFill>
          <p:spPr bwMode="auto">
            <a:xfrm>
              <a:off x="5051574" y="5353516"/>
              <a:ext cx="3860725" cy="1476182"/>
            </a:xfrm>
            <a:prstGeom prst="rect">
              <a:avLst/>
            </a:prstGeom>
            <a:noFill/>
            <a:ln w="9525">
              <a:noFill/>
              <a:miter lim="800000"/>
              <a:headEnd/>
              <a:tailEnd/>
            </a:ln>
          </p:spPr>
        </p:pic>
      </p:grpSp>
      <p:pic>
        <p:nvPicPr>
          <p:cNvPr id="31767" name="Picture 2"/>
          <p:cNvPicPr>
            <a:picLocks noChangeAspect="1" noChangeArrowheads="1"/>
          </p:cNvPicPr>
          <p:nvPr/>
        </p:nvPicPr>
        <p:blipFill>
          <a:blip r:embed="rId10"/>
          <a:srcRect l="18289" t="29565" r="19348" b="4875"/>
          <a:stretch>
            <a:fillRect/>
          </a:stretch>
        </p:blipFill>
        <p:spPr bwMode="auto">
          <a:xfrm>
            <a:off x="7037390" y="1617665"/>
            <a:ext cx="1939925" cy="1146175"/>
          </a:xfrm>
          <a:prstGeom prst="rect">
            <a:avLst/>
          </a:prstGeom>
          <a:noFill/>
          <a:ln w="9525">
            <a:noFill/>
            <a:miter lim="800000"/>
            <a:headEnd/>
            <a:tailEnd/>
          </a:ln>
        </p:spPr>
      </p:pic>
      <p:sp>
        <p:nvSpPr>
          <p:cNvPr id="26" name="TextBox 15"/>
          <p:cNvSpPr txBox="1">
            <a:spLocks noChangeArrowheads="1"/>
          </p:cNvSpPr>
          <p:nvPr/>
        </p:nvSpPr>
        <p:spPr bwMode="auto">
          <a:xfrm>
            <a:off x="6895042" y="1190568"/>
            <a:ext cx="2238113" cy="400110"/>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fontAlgn="auto">
              <a:spcBef>
                <a:spcPts val="0"/>
              </a:spcBef>
              <a:spcAft>
                <a:spcPts val="0"/>
              </a:spcAft>
              <a:defRPr/>
            </a:pPr>
            <a:r>
              <a:rPr lang="en-US" altLang="en-US" sz="2000" b="1" dirty="0">
                <a:solidFill>
                  <a:schemeClr val="bg1"/>
                </a:solidFill>
                <a:latin typeface="Montserrat" panose="00000500000000000000" pitchFamily="50" charset="0"/>
                <a:cs typeface="+mn-cs"/>
              </a:rPr>
              <a:t>GPS </a:t>
            </a:r>
            <a:r>
              <a:rPr lang="en-US" altLang="en-US" sz="2000" dirty="0">
                <a:solidFill>
                  <a:schemeClr val="bg1"/>
                </a:solidFill>
                <a:latin typeface="Montserrat" panose="00000500000000000000" pitchFamily="50" charset="0"/>
                <a:cs typeface="+mn-cs"/>
              </a:rPr>
              <a:t>Monitoring</a:t>
            </a:r>
            <a:endParaRPr lang="en-US" altLang="en-US" sz="2000" b="1" dirty="0">
              <a:solidFill>
                <a:schemeClr val="bg1"/>
              </a:solidFill>
              <a:latin typeface="Montserrat" panose="00000500000000000000" pitchFamily="50" charset="0"/>
              <a:cs typeface="+mn-cs"/>
            </a:endParaRPr>
          </a:p>
        </p:txBody>
      </p:sp>
      <p:pic>
        <p:nvPicPr>
          <p:cNvPr id="31769" name="Picture 2"/>
          <p:cNvPicPr>
            <a:picLocks noChangeAspect="1" noChangeArrowheads="1"/>
          </p:cNvPicPr>
          <p:nvPr/>
        </p:nvPicPr>
        <p:blipFill>
          <a:blip r:embed="rId11"/>
          <a:srcRect l="34206" t="22723" r="18053" b="13934"/>
          <a:stretch>
            <a:fillRect/>
          </a:stretch>
        </p:blipFill>
        <p:spPr bwMode="auto">
          <a:xfrm>
            <a:off x="4773348" y="3782428"/>
            <a:ext cx="2112962" cy="1576387"/>
          </a:xfrm>
          <a:prstGeom prst="rect">
            <a:avLst/>
          </a:prstGeom>
          <a:noFill/>
          <a:ln w="9525">
            <a:noFill/>
            <a:miter lim="800000"/>
            <a:headEnd/>
            <a:tailEnd/>
          </a:ln>
        </p:spPr>
      </p:pic>
      <p:sp>
        <p:nvSpPr>
          <p:cNvPr id="38" name="Slide Number Placeholder 4"/>
          <p:cNvSpPr>
            <a:spLocks noGrp="1"/>
          </p:cNvSpPr>
          <p:nvPr>
            <p:ph type="sldNum" sz="quarter" idx="12"/>
          </p:nvPr>
        </p:nvSpPr>
        <p:spPr>
          <a:xfrm>
            <a:off x="7308304" y="6440847"/>
            <a:ext cx="1378496" cy="365125"/>
          </a:xfrm>
          <a:solidFill>
            <a:srgbClr val="DDD9C3">
              <a:alpha val="60000"/>
            </a:srgbClr>
          </a:solidFill>
        </p:spPr>
        <p:txBody>
          <a:bodyPr/>
          <a:lstStyle/>
          <a:p>
            <a:pPr>
              <a:defRPr/>
            </a:pPr>
            <a:r>
              <a:rPr lang="ms-MY" sz="1100" b="1" dirty="0">
                <a:solidFill>
                  <a:schemeClr val="tx1">
                    <a:lumMod val="75000"/>
                    <a:lumOff val="25000"/>
                  </a:schemeClr>
                </a:solidFill>
              </a:rPr>
              <a:t>Page </a:t>
            </a:r>
            <a:fld id="{3A6EF7BB-8746-46B3-AEFD-73ECA64E9E4B}" type="slidenum">
              <a:rPr lang="ms-MY" sz="1100" b="1" smtClean="0">
                <a:solidFill>
                  <a:schemeClr val="tx1">
                    <a:lumMod val="75000"/>
                    <a:lumOff val="25000"/>
                  </a:schemeClr>
                </a:solidFill>
              </a:rPr>
              <a:pPr>
                <a:defRPr/>
              </a:pPr>
              <a:t>24</a:t>
            </a:fld>
            <a:r>
              <a:rPr lang="ms-MY" sz="1100" b="1" dirty="0">
                <a:solidFill>
                  <a:schemeClr val="tx1">
                    <a:lumMod val="75000"/>
                    <a:lumOff val="25000"/>
                  </a:schemeClr>
                </a:solidFill>
              </a:rPr>
              <a:t> / 42</a:t>
            </a:r>
          </a:p>
        </p:txBody>
      </p:sp>
      <p:pic>
        <p:nvPicPr>
          <p:cNvPr id="36" name="Picture 35">
            <a:extLst>
              <a:ext uri="{FF2B5EF4-FFF2-40B4-BE49-F238E27FC236}">
                <a16:creationId xmlns="" xmlns:a16="http://schemas.microsoft.com/office/drawing/2014/main" id="{D5FBCFEE-D1DF-4FC2-B373-97BD69F2D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69" y="-74724"/>
            <a:ext cx="1545706" cy="1676636"/>
          </a:xfrm>
          <a:prstGeom prst="rect">
            <a:avLst/>
          </a:prstGeom>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 xmlns:a16="http://schemas.microsoft.com/office/drawing/2014/main" id="{8F668A39-73D7-43E8-ADE7-6A5BE33CA95A}"/>
              </a:ext>
            </a:extLst>
          </p:cNvPr>
          <p:cNvSpPr/>
          <p:nvPr/>
        </p:nvSpPr>
        <p:spPr>
          <a:xfrm>
            <a:off x="-17462" y="1196977"/>
            <a:ext cx="9144001" cy="5661025"/>
          </a:xfrm>
          <a:prstGeom prst="rect">
            <a:avLst/>
          </a:prstGeom>
          <a:solidFill>
            <a:srgbClr val="00683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72" name="Title 5">
            <a:extLst>
              <a:ext uri="{FF2B5EF4-FFF2-40B4-BE49-F238E27FC236}">
                <a16:creationId xmlns="" xmlns:a16="http://schemas.microsoft.com/office/drawing/2014/main" id="{E3D0BBD7-0426-4F58-9149-46E5B540BEC9}"/>
              </a:ext>
            </a:extLst>
          </p:cNvPr>
          <p:cNvSpPr txBox="1">
            <a:spLocks/>
          </p:cNvSpPr>
          <p:nvPr/>
        </p:nvSpPr>
        <p:spPr bwMode="auto">
          <a:xfrm>
            <a:off x="1714480" y="285728"/>
            <a:ext cx="5045075" cy="857250"/>
          </a:xfrm>
          <a:prstGeom prst="rect">
            <a:avLst/>
          </a:prstGeom>
          <a:noFill/>
          <a:ln w="9525">
            <a:noFill/>
            <a:miter lim="800000"/>
            <a:headEnd/>
            <a:tailEnd/>
          </a:ln>
        </p:spPr>
        <p:txBody>
          <a:bodyPr/>
          <a:lstStyle/>
          <a:p>
            <a:pPr>
              <a:lnSpc>
                <a:spcPts val="2400"/>
              </a:lnSpc>
            </a:pPr>
            <a:r>
              <a:rPr lang="en-MY" sz="2400" b="1" dirty="0">
                <a:solidFill>
                  <a:schemeClr val="tx1">
                    <a:lumMod val="75000"/>
                    <a:lumOff val="25000"/>
                  </a:schemeClr>
                </a:solidFill>
                <a:latin typeface="Montserrat" panose="02000505000000020004" pitchFamily="2" charset="0"/>
              </a:rPr>
              <a:t>Penang State</a:t>
            </a:r>
          </a:p>
          <a:p>
            <a:pPr>
              <a:lnSpc>
                <a:spcPts val="2400"/>
              </a:lnSpc>
            </a:pPr>
            <a:r>
              <a:rPr lang="en-MY" sz="2400" dirty="0">
                <a:solidFill>
                  <a:schemeClr val="tx1">
                    <a:lumMod val="75000"/>
                    <a:lumOff val="25000"/>
                  </a:schemeClr>
                </a:solidFill>
                <a:latin typeface="Montserrat" panose="02000505000000020004" pitchFamily="2" charset="0"/>
              </a:rPr>
              <a:t>Policy</a:t>
            </a:r>
          </a:p>
        </p:txBody>
      </p:sp>
      <p:sp>
        <p:nvSpPr>
          <p:cNvPr id="64" name="TextBox 6"/>
          <p:cNvSpPr txBox="1">
            <a:spLocks noChangeArrowheads="1"/>
          </p:cNvSpPr>
          <p:nvPr/>
        </p:nvSpPr>
        <p:spPr bwMode="auto">
          <a:xfrm>
            <a:off x="6493815" y="3667808"/>
            <a:ext cx="2388795" cy="276999"/>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fontAlgn="auto">
              <a:spcBef>
                <a:spcPts val="0"/>
              </a:spcBef>
              <a:spcAft>
                <a:spcPts val="0"/>
              </a:spcAft>
              <a:defRPr/>
            </a:pPr>
            <a:r>
              <a:rPr lang="en-US" altLang="en-US" sz="1200" dirty="0">
                <a:solidFill>
                  <a:schemeClr val="bg1"/>
                </a:solidFill>
                <a:latin typeface="Montserrat" panose="00000500000000000000" pitchFamily="50" charset="0"/>
                <a:cs typeface="+mn-cs"/>
              </a:rPr>
              <a:t>- Source by Penang Institute</a:t>
            </a:r>
          </a:p>
        </p:txBody>
      </p:sp>
      <p:cxnSp>
        <p:nvCxnSpPr>
          <p:cNvPr id="42" name="Straight Connector 41"/>
          <p:cNvCxnSpPr/>
          <p:nvPr/>
        </p:nvCxnSpPr>
        <p:spPr>
          <a:xfrm>
            <a:off x="3312463" y="4253595"/>
            <a:ext cx="3632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312463" y="3942445"/>
            <a:ext cx="3632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312463" y="4574270"/>
            <a:ext cx="3632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312463" y="4853670"/>
            <a:ext cx="3632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312463" y="5164820"/>
            <a:ext cx="3632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312463" y="5477558"/>
            <a:ext cx="3632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312463" y="5788708"/>
            <a:ext cx="3632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Freeform: Shape 43"/>
          <p:cNvSpPr/>
          <p:nvPr/>
        </p:nvSpPr>
        <p:spPr>
          <a:xfrm>
            <a:off x="3537888" y="3942445"/>
            <a:ext cx="3206750" cy="541338"/>
          </a:xfrm>
          <a:custGeom>
            <a:avLst/>
            <a:gdLst>
              <a:gd name="connsiteX0" fmla="*/ 0 w 10617200"/>
              <a:gd name="connsiteY0" fmla="*/ 0 h 1752600"/>
              <a:gd name="connsiteX1" fmla="*/ 1231900 w 10617200"/>
              <a:gd name="connsiteY1" fmla="*/ 647700 h 1752600"/>
              <a:gd name="connsiteX2" fmla="*/ 1701800 w 10617200"/>
              <a:gd name="connsiteY2" fmla="*/ 787400 h 1752600"/>
              <a:gd name="connsiteX3" fmla="*/ 1993900 w 10617200"/>
              <a:gd name="connsiteY3" fmla="*/ 838200 h 1752600"/>
              <a:gd name="connsiteX4" fmla="*/ 2832100 w 10617200"/>
              <a:gd name="connsiteY4" fmla="*/ 812800 h 1752600"/>
              <a:gd name="connsiteX5" fmla="*/ 3365500 w 10617200"/>
              <a:gd name="connsiteY5" fmla="*/ 990600 h 1752600"/>
              <a:gd name="connsiteX6" fmla="*/ 5626100 w 10617200"/>
              <a:gd name="connsiteY6" fmla="*/ 1689100 h 1752600"/>
              <a:gd name="connsiteX7" fmla="*/ 6121400 w 10617200"/>
              <a:gd name="connsiteY7" fmla="*/ 1752600 h 1752600"/>
              <a:gd name="connsiteX8" fmla="*/ 6489700 w 10617200"/>
              <a:gd name="connsiteY8" fmla="*/ 1663700 h 1752600"/>
              <a:gd name="connsiteX9" fmla="*/ 7493000 w 10617200"/>
              <a:gd name="connsiteY9" fmla="*/ 1371600 h 1752600"/>
              <a:gd name="connsiteX10" fmla="*/ 8724900 w 10617200"/>
              <a:gd name="connsiteY10" fmla="*/ 1422400 h 1752600"/>
              <a:gd name="connsiteX11" fmla="*/ 10617200 w 10617200"/>
              <a:gd name="connsiteY11" fmla="*/ 15875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7200" h="1752600">
                <a:moveTo>
                  <a:pt x="0" y="0"/>
                </a:moveTo>
                <a:lnTo>
                  <a:pt x="1231900" y="647700"/>
                </a:lnTo>
                <a:lnTo>
                  <a:pt x="1701800" y="787400"/>
                </a:lnTo>
                <a:lnTo>
                  <a:pt x="1993900" y="838200"/>
                </a:lnTo>
                <a:lnTo>
                  <a:pt x="2832100" y="812800"/>
                </a:lnTo>
                <a:lnTo>
                  <a:pt x="3365500" y="990600"/>
                </a:lnTo>
                <a:lnTo>
                  <a:pt x="5626100" y="1689100"/>
                </a:lnTo>
                <a:lnTo>
                  <a:pt x="6121400" y="1752600"/>
                </a:lnTo>
                <a:lnTo>
                  <a:pt x="6489700" y="1663700"/>
                </a:lnTo>
                <a:lnTo>
                  <a:pt x="7493000" y="1371600"/>
                </a:lnTo>
                <a:lnTo>
                  <a:pt x="8724900" y="1422400"/>
                </a:lnTo>
                <a:lnTo>
                  <a:pt x="10617200" y="1587500"/>
                </a:lnTo>
              </a:path>
            </a:pathLst>
          </a:custGeom>
          <a:noFill/>
          <a:ln w="28575">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cxnSp>
        <p:nvCxnSpPr>
          <p:cNvPr id="57" name="Straight Connector 56"/>
          <p:cNvCxnSpPr/>
          <p:nvPr/>
        </p:nvCxnSpPr>
        <p:spPr>
          <a:xfrm>
            <a:off x="3541063" y="4075797"/>
            <a:ext cx="3213100" cy="434975"/>
          </a:xfrm>
          <a:prstGeom prst="line">
            <a:avLst/>
          </a:prstGeom>
          <a:ln w="2222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4784077" y="4574270"/>
            <a:ext cx="288925" cy="12144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21" name="Rectangle 20"/>
          <p:cNvSpPr/>
          <p:nvPr/>
        </p:nvSpPr>
        <p:spPr>
          <a:xfrm>
            <a:off x="3414063" y="4231370"/>
            <a:ext cx="290512" cy="15573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77" name="Rectangle 76"/>
          <p:cNvSpPr/>
          <p:nvPr/>
        </p:nvSpPr>
        <p:spPr>
          <a:xfrm>
            <a:off x="3882377" y="4409170"/>
            <a:ext cx="288925" cy="13795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79" name="Rectangle 78"/>
          <p:cNvSpPr/>
          <p:nvPr/>
        </p:nvSpPr>
        <p:spPr>
          <a:xfrm>
            <a:off x="4333227" y="4453620"/>
            <a:ext cx="288925" cy="1335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81" name="Rectangle 80"/>
          <p:cNvSpPr/>
          <p:nvPr/>
        </p:nvSpPr>
        <p:spPr>
          <a:xfrm>
            <a:off x="5239690" y="4675870"/>
            <a:ext cx="288925" cy="1112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82" name="Rectangle 81"/>
          <p:cNvSpPr/>
          <p:nvPr/>
        </p:nvSpPr>
        <p:spPr>
          <a:xfrm>
            <a:off x="5706413" y="4582208"/>
            <a:ext cx="290512" cy="1206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83" name="Rectangle 82"/>
          <p:cNvSpPr/>
          <p:nvPr/>
        </p:nvSpPr>
        <p:spPr>
          <a:xfrm>
            <a:off x="6150913" y="4609197"/>
            <a:ext cx="290512" cy="1179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84" name="Rectangle 83"/>
          <p:cNvSpPr/>
          <p:nvPr/>
        </p:nvSpPr>
        <p:spPr>
          <a:xfrm>
            <a:off x="6609702" y="4631420"/>
            <a:ext cx="288925" cy="1157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67" name="TextBox 66"/>
          <p:cNvSpPr txBox="1"/>
          <p:nvPr/>
        </p:nvSpPr>
        <p:spPr>
          <a:xfrm>
            <a:off x="2915588" y="3791633"/>
            <a:ext cx="501650" cy="215900"/>
          </a:xfrm>
          <a:prstGeom prst="rect">
            <a:avLst/>
          </a:prstGeom>
          <a:noFill/>
        </p:spPr>
        <p:txBody>
          <a:bodyPr>
            <a:spAutoFit/>
          </a:bodyPr>
          <a:lstStyle/>
          <a:p>
            <a:pPr algn="r" fontAlgn="auto">
              <a:spcBef>
                <a:spcPts val="0"/>
              </a:spcBef>
              <a:spcAft>
                <a:spcPts val="0"/>
              </a:spcAft>
              <a:defRPr/>
            </a:pPr>
            <a:r>
              <a:rPr lang="en-US" sz="800" dirty="0">
                <a:solidFill>
                  <a:schemeClr val="bg1"/>
                </a:solidFill>
                <a:latin typeface="Montserrat" panose="00000500000000000000" pitchFamily="50" charset="0"/>
                <a:cs typeface="+mn-cs"/>
              </a:rPr>
              <a:t>3000</a:t>
            </a:r>
            <a:endParaRPr lang="en-MY" sz="800" dirty="0">
              <a:solidFill>
                <a:schemeClr val="bg1"/>
              </a:solidFill>
              <a:latin typeface="Montserrat" panose="00000500000000000000" pitchFamily="50" charset="0"/>
              <a:cs typeface="+mn-cs"/>
            </a:endParaRPr>
          </a:p>
        </p:txBody>
      </p:sp>
      <p:sp>
        <p:nvSpPr>
          <p:cNvPr id="100" name="TextBox 99"/>
          <p:cNvSpPr txBox="1"/>
          <p:nvPr/>
        </p:nvSpPr>
        <p:spPr>
          <a:xfrm>
            <a:off x="2915588" y="4090083"/>
            <a:ext cx="501650" cy="215900"/>
          </a:xfrm>
          <a:prstGeom prst="rect">
            <a:avLst/>
          </a:prstGeom>
          <a:noFill/>
        </p:spPr>
        <p:txBody>
          <a:bodyPr>
            <a:spAutoFit/>
          </a:bodyPr>
          <a:lstStyle/>
          <a:p>
            <a:pPr algn="r" fontAlgn="auto">
              <a:spcBef>
                <a:spcPts val="0"/>
              </a:spcBef>
              <a:spcAft>
                <a:spcPts val="0"/>
              </a:spcAft>
              <a:defRPr/>
            </a:pPr>
            <a:r>
              <a:rPr lang="en-US" sz="800" dirty="0">
                <a:solidFill>
                  <a:schemeClr val="bg1"/>
                </a:solidFill>
                <a:latin typeface="Montserrat" panose="00000500000000000000" pitchFamily="50" charset="0"/>
                <a:cs typeface="+mn-cs"/>
              </a:rPr>
              <a:t>2500</a:t>
            </a:r>
            <a:endParaRPr lang="en-MY" sz="800" dirty="0">
              <a:solidFill>
                <a:schemeClr val="bg1"/>
              </a:solidFill>
              <a:latin typeface="Montserrat" panose="00000500000000000000" pitchFamily="50" charset="0"/>
              <a:cs typeface="+mn-cs"/>
            </a:endParaRPr>
          </a:p>
        </p:txBody>
      </p:sp>
      <p:sp>
        <p:nvSpPr>
          <p:cNvPr id="101" name="TextBox 100"/>
          <p:cNvSpPr txBox="1"/>
          <p:nvPr/>
        </p:nvSpPr>
        <p:spPr>
          <a:xfrm>
            <a:off x="2915588" y="4404408"/>
            <a:ext cx="501650" cy="215900"/>
          </a:xfrm>
          <a:prstGeom prst="rect">
            <a:avLst/>
          </a:prstGeom>
          <a:noFill/>
        </p:spPr>
        <p:txBody>
          <a:bodyPr>
            <a:spAutoFit/>
          </a:bodyPr>
          <a:lstStyle/>
          <a:p>
            <a:pPr algn="r" fontAlgn="auto">
              <a:spcBef>
                <a:spcPts val="0"/>
              </a:spcBef>
              <a:spcAft>
                <a:spcPts val="0"/>
              </a:spcAft>
              <a:defRPr/>
            </a:pPr>
            <a:r>
              <a:rPr lang="en-US" sz="800" dirty="0">
                <a:solidFill>
                  <a:schemeClr val="bg1"/>
                </a:solidFill>
                <a:latin typeface="Montserrat" panose="00000500000000000000" pitchFamily="50" charset="0"/>
                <a:cs typeface="+mn-cs"/>
              </a:rPr>
              <a:t>2000</a:t>
            </a:r>
            <a:endParaRPr lang="en-MY" sz="800" dirty="0">
              <a:solidFill>
                <a:schemeClr val="bg1"/>
              </a:solidFill>
              <a:latin typeface="Montserrat" panose="00000500000000000000" pitchFamily="50" charset="0"/>
              <a:cs typeface="+mn-cs"/>
            </a:endParaRPr>
          </a:p>
        </p:txBody>
      </p:sp>
      <p:sp>
        <p:nvSpPr>
          <p:cNvPr id="102" name="TextBox 101"/>
          <p:cNvSpPr txBox="1"/>
          <p:nvPr/>
        </p:nvSpPr>
        <p:spPr>
          <a:xfrm>
            <a:off x="2915588" y="4702858"/>
            <a:ext cx="501650" cy="215900"/>
          </a:xfrm>
          <a:prstGeom prst="rect">
            <a:avLst/>
          </a:prstGeom>
          <a:noFill/>
        </p:spPr>
        <p:txBody>
          <a:bodyPr>
            <a:spAutoFit/>
          </a:bodyPr>
          <a:lstStyle/>
          <a:p>
            <a:pPr algn="r" fontAlgn="auto">
              <a:spcBef>
                <a:spcPts val="0"/>
              </a:spcBef>
              <a:spcAft>
                <a:spcPts val="0"/>
              </a:spcAft>
              <a:defRPr/>
            </a:pPr>
            <a:r>
              <a:rPr lang="en-US" sz="800" dirty="0">
                <a:solidFill>
                  <a:schemeClr val="bg1"/>
                </a:solidFill>
                <a:latin typeface="Montserrat" panose="00000500000000000000" pitchFamily="50" charset="0"/>
                <a:cs typeface="+mn-cs"/>
              </a:rPr>
              <a:t>1500</a:t>
            </a:r>
            <a:endParaRPr lang="en-MY" sz="800" dirty="0">
              <a:solidFill>
                <a:schemeClr val="bg1"/>
              </a:solidFill>
              <a:latin typeface="Montserrat" panose="00000500000000000000" pitchFamily="50" charset="0"/>
              <a:cs typeface="+mn-cs"/>
            </a:endParaRPr>
          </a:p>
        </p:txBody>
      </p:sp>
      <p:sp>
        <p:nvSpPr>
          <p:cNvPr id="103" name="TextBox 102"/>
          <p:cNvSpPr txBox="1"/>
          <p:nvPr/>
        </p:nvSpPr>
        <p:spPr>
          <a:xfrm>
            <a:off x="2915588" y="4996547"/>
            <a:ext cx="501650" cy="214313"/>
          </a:xfrm>
          <a:prstGeom prst="rect">
            <a:avLst/>
          </a:prstGeom>
          <a:noFill/>
        </p:spPr>
        <p:txBody>
          <a:bodyPr>
            <a:spAutoFit/>
          </a:bodyPr>
          <a:lstStyle/>
          <a:p>
            <a:pPr algn="r" fontAlgn="auto">
              <a:spcBef>
                <a:spcPts val="0"/>
              </a:spcBef>
              <a:spcAft>
                <a:spcPts val="0"/>
              </a:spcAft>
              <a:defRPr/>
            </a:pPr>
            <a:r>
              <a:rPr lang="en-US" sz="800" dirty="0">
                <a:solidFill>
                  <a:schemeClr val="bg1"/>
                </a:solidFill>
                <a:latin typeface="Montserrat" panose="00000500000000000000" pitchFamily="50" charset="0"/>
                <a:cs typeface="+mn-cs"/>
              </a:rPr>
              <a:t>1000</a:t>
            </a:r>
            <a:endParaRPr lang="en-MY" sz="800" dirty="0">
              <a:solidFill>
                <a:schemeClr val="bg1"/>
              </a:solidFill>
              <a:latin typeface="Montserrat" panose="00000500000000000000" pitchFamily="50" charset="0"/>
              <a:cs typeface="+mn-cs"/>
            </a:endParaRPr>
          </a:p>
        </p:txBody>
      </p:sp>
      <p:sp>
        <p:nvSpPr>
          <p:cNvPr id="104" name="TextBox 103"/>
          <p:cNvSpPr txBox="1"/>
          <p:nvPr/>
        </p:nvSpPr>
        <p:spPr>
          <a:xfrm>
            <a:off x="2915588" y="5294995"/>
            <a:ext cx="501650" cy="215900"/>
          </a:xfrm>
          <a:prstGeom prst="rect">
            <a:avLst/>
          </a:prstGeom>
          <a:noFill/>
        </p:spPr>
        <p:txBody>
          <a:bodyPr>
            <a:spAutoFit/>
          </a:bodyPr>
          <a:lstStyle/>
          <a:p>
            <a:pPr algn="r" fontAlgn="auto">
              <a:spcBef>
                <a:spcPts val="0"/>
              </a:spcBef>
              <a:spcAft>
                <a:spcPts val="0"/>
              </a:spcAft>
              <a:defRPr/>
            </a:pPr>
            <a:r>
              <a:rPr lang="en-US" sz="800" dirty="0">
                <a:solidFill>
                  <a:schemeClr val="bg1"/>
                </a:solidFill>
                <a:latin typeface="Montserrat" panose="00000500000000000000" pitchFamily="50" charset="0"/>
                <a:cs typeface="+mn-cs"/>
              </a:rPr>
              <a:t>500</a:t>
            </a:r>
            <a:endParaRPr lang="en-MY" sz="800" dirty="0">
              <a:solidFill>
                <a:schemeClr val="bg1"/>
              </a:solidFill>
              <a:latin typeface="Montserrat" panose="00000500000000000000" pitchFamily="50" charset="0"/>
              <a:cs typeface="+mn-cs"/>
            </a:endParaRPr>
          </a:p>
        </p:txBody>
      </p:sp>
      <p:sp>
        <p:nvSpPr>
          <p:cNvPr id="105" name="TextBox 104"/>
          <p:cNvSpPr txBox="1"/>
          <p:nvPr/>
        </p:nvSpPr>
        <p:spPr>
          <a:xfrm>
            <a:off x="2915588" y="5609320"/>
            <a:ext cx="501650" cy="215900"/>
          </a:xfrm>
          <a:prstGeom prst="rect">
            <a:avLst/>
          </a:prstGeom>
          <a:noFill/>
        </p:spPr>
        <p:txBody>
          <a:bodyPr>
            <a:spAutoFit/>
          </a:bodyPr>
          <a:lstStyle/>
          <a:p>
            <a:pPr algn="r" fontAlgn="auto">
              <a:spcBef>
                <a:spcPts val="0"/>
              </a:spcBef>
              <a:spcAft>
                <a:spcPts val="0"/>
              </a:spcAft>
              <a:defRPr/>
            </a:pPr>
            <a:r>
              <a:rPr lang="en-US" sz="800" dirty="0">
                <a:solidFill>
                  <a:schemeClr val="bg1"/>
                </a:solidFill>
                <a:latin typeface="Montserrat" panose="00000500000000000000" pitchFamily="50" charset="0"/>
                <a:cs typeface="+mn-cs"/>
              </a:rPr>
              <a:t>0</a:t>
            </a:r>
            <a:endParaRPr lang="en-MY" sz="800" dirty="0">
              <a:solidFill>
                <a:schemeClr val="bg1"/>
              </a:solidFill>
              <a:latin typeface="Montserrat" panose="00000500000000000000" pitchFamily="50" charset="0"/>
              <a:cs typeface="+mn-cs"/>
            </a:endParaRPr>
          </a:p>
        </p:txBody>
      </p:sp>
      <p:sp>
        <p:nvSpPr>
          <p:cNvPr id="107" name="TextBox 106"/>
          <p:cNvSpPr txBox="1"/>
          <p:nvPr/>
        </p:nvSpPr>
        <p:spPr>
          <a:xfrm>
            <a:off x="6933550" y="3791633"/>
            <a:ext cx="501650" cy="215900"/>
          </a:xfrm>
          <a:prstGeom prst="rect">
            <a:avLst/>
          </a:prstGeom>
          <a:noFill/>
        </p:spPr>
        <p:txBody>
          <a:bodyPr>
            <a:spAutoFit/>
          </a:bodyPr>
          <a:lstStyle/>
          <a:p>
            <a:pPr fontAlgn="auto">
              <a:spcBef>
                <a:spcPts val="0"/>
              </a:spcBef>
              <a:spcAft>
                <a:spcPts val="0"/>
              </a:spcAft>
              <a:defRPr/>
            </a:pPr>
            <a:r>
              <a:rPr lang="en-US" sz="800" dirty="0">
                <a:solidFill>
                  <a:schemeClr val="bg1"/>
                </a:solidFill>
                <a:latin typeface="Montserrat" panose="00000500000000000000" pitchFamily="50" charset="0"/>
                <a:cs typeface="+mn-cs"/>
              </a:rPr>
              <a:t>6</a:t>
            </a:r>
            <a:endParaRPr lang="en-MY" sz="800" dirty="0">
              <a:solidFill>
                <a:schemeClr val="bg1"/>
              </a:solidFill>
              <a:latin typeface="Montserrat" panose="00000500000000000000" pitchFamily="50" charset="0"/>
              <a:cs typeface="+mn-cs"/>
            </a:endParaRPr>
          </a:p>
        </p:txBody>
      </p:sp>
      <p:sp>
        <p:nvSpPr>
          <p:cNvPr id="108" name="TextBox 107"/>
          <p:cNvSpPr txBox="1"/>
          <p:nvPr/>
        </p:nvSpPr>
        <p:spPr>
          <a:xfrm>
            <a:off x="6933550" y="4090083"/>
            <a:ext cx="501650" cy="215900"/>
          </a:xfrm>
          <a:prstGeom prst="rect">
            <a:avLst/>
          </a:prstGeom>
          <a:noFill/>
        </p:spPr>
        <p:txBody>
          <a:bodyPr>
            <a:spAutoFit/>
          </a:bodyPr>
          <a:lstStyle/>
          <a:p>
            <a:pPr fontAlgn="auto">
              <a:spcBef>
                <a:spcPts val="0"/>
              </a:spcBef>
              <a:spcAft>
                <a:spcPts val="0"/>
              </a:spcAft>
              <a:defRPr/>
            </a:pPr>
            <a:r>
              <a:rPr lang="en-US" sz="800" dirty="0">
                <a:solidFill>
                  <a:schemeClr val="bg1"/>
                </a:solidFill>
                <a:latin typeface="Montserrat" panose="00000500000000000000" pitchFamily="50" charset="0"/>
                <a:cs typeface="+mn-cs"/>
              </a:rPr>
              <a:t>5</a:t>
            </a:r>
            <a:endParaRPr lang="en-MY" sz="800" dirty="0">
              <a:solidFill>
                <a:schemeClr val="bg1"/>
              </a:solidFill>
              <a:latin typeface="Montserrat" panose="00000500000000000000" pitchFamily="50" charset="0"/>
              <a:cs typeface="+mn-cs"/>
            </a:endParaRPr>
          </a:p>
        </p:txBody>
      </p:sp>
      <p:sp>
        <p:nvSpPr>
          <p:cNvPr id="109" name="TextBox 108"/>
          <p:cNvSpPr txBox="1"/>
          <p:nvPr/>
        </p:nvSpPr>
        <p:spPr>
          <a:xfrm>
            <a:off x="6933550" y="4404408"/>
            <a:ext cx="501650" cy="215900"/>
          </a:xfrm>
          <a:prstGeom prst="rect">
            <a:avLst/>
          </a:prstGeom>
          <a:noFill/>
        </p:spPr>
        <p:txBody>
          <a:bodyPr>
            <a:spAutoFit/>
          </a:bodyPr>
          <a:lstStyle/>
          <a:p>
            <a:pPr fontAlgn="auto">
              <a:spcBef>
                <a:spcPts val="0"/>
              </a:spcBef>
              <a:spcAft>
                <a:spcPts val="0"/>
              </a:spcAft>
              <a:defRPr/>
            </a:pPr>
            <a:r>
              <a:rPr lang="en-US" sz="800" dirty="0">
                <a:solidFill>
                  <a:schemeClr val="bg1"/>
                </a:solidFill>
                <a:latin typeface="Montserrat" panose="00000500000000000000" pitchFamily="50" charset="0"/>
                <a:cs typeface="+mn-cs"/>
              </a:rPr>
              <a:t>4</a:t>
            </a:r>
            <a:endParaRPr lang="en-MY" sz="800" dirty="0">
              <a:solidFill>
                <a:schemeClr val="bg1"/>
              </a:solidFill>
              <a:latin typeface="Montserrat" panose="00000500000000000000" pitchFamily="50" charset="0"/>
              <a:cs typeface="+mn-cs"/>
            </a:endParaRPr>
          </a:p>
        </p:txBody>
      </p:sp>
      <p:sp>
        <p:nvSpPr>
          <p:cNvPr id="110" name="TextBox 109"/>
          <p:cNvSpPr txBox="1"/>
          <p:nvPr/>
        </p:nvSpPr>
        <p:spPr>
          <a:xfrm>
            <a:off x="6933550" y="4702858"/>
            <a:ext cx="501650" cy="215900"/>
          </a:xfrm>
          <a:prstGeom prst="rect">
            <a:avLst/>
          </a:prstGeom>
          <a:noFill/>
        </p:spPr>
        <p:txBody>
          <a:bodyPr>
            <a:spAutoFit/>
          </a:bodyPr>
          <a:lstStyle/>
          <a:p>
            <a:pPr fontAlgn="auto">
              <a:spcBef>
                <a:spcPts val="0"/>
              </a:spcBef>
              <a:spcAft>
                <a:spcPts val="0"/>
              </a:spcAft>
              <a:defRPr/>
            </a:pPr>
            <a:r>
              <a:rPr lang="en-US" sz="800" dirty="0">
                <a:solidFill>
                  <a:schemeClr val="bg1"/>
                </a:solidFill>
                <a:latin typeface="Montserrat" panose="00000500000000000000" pitchFamily="50" charset="0"/>
                <a:cs typeface="+mn-cs"/>
              </a:rPr>
              <a:t>3</a:t>
            </a:r>
            <a:endParaRPr lang="en-MY" sz="800" dirty="0">
              <a:solidFill>
                <a:schemeClr val="bg1"/>
              </a:solidFill>
              <a:latin typeface="Montserrat" panose="00000500000000000000" pitchFamily="50" charset="0"/>
              <a:cs typeface="+mn-cs"/>
            </a:endParaRPr>
          </a:p>
        </p:txBody>
      </p:sp>
      <p:sp>
        <p:nvSpPr>
          <p:cNvPr id="111" name="TextBox 110"/>
          <p:cNvSpPr txBox="1"/>
          <p:nvPr/>
        </p:nvSpPr>
        <p:spPr>
          <a:xfrm>
            <a:off x="6933550" y="4996547"/>
            <a:ext cx="501650" cy="214313"/>
          </a:xfrm>
          <a:prstGeom prst="rect">
            <a:avLst/>
          </a:prstGeom>
          <a:noFill/>
        </p:spPr>
        <p:txBody>
          <a:bodyPr>
            <a:spAutoFit/>
          </a:bodyPr>
          <a:lstStyle/>
          <a:p>
            <a:pPr fontAlgn="auto">
              <a:spcBef>
                <a:spcPts val="0"/>
              </a:spcBef>
              <a:spcAft>
                <a:spcPts val="0"/>
              </a:spcAft>
              <a:defRPr/>
            </a:pPr>
            <a:r>
              <a:rPr lang="en-US" sz="800" dirty="0">
                <a:solidFill>
                  <a:schemeClr val="bg1"/>
                </a:solidFill>
                <a:latin typeface="Montserrat" panose="00000500000000000000" pitchFamily="50" charset="0"/>
                <a:cs typeface="+mn-cs"/>
              </a:rPr>
              <a:t>2</a:t>
            </a:r>
            <a:endParaRPr lang="en-MY" sz="800" dirty="0">
              <a:solidFill>
                <a:schemeClr val="bg1"/>
              </a:solidFill>
              <a:latin typeface="Montserrat" panose="00000500000000000000" pitchFamily="50" charset="0"/>
              <a:cs typeface="+mn-cs"/>
            </a:endParaRPr>
          </a:p>
        </p:txBody>
      </p:sp>
      <p:sp>
        <p:nvSpPr>
          <p:cNvPr id="112" name="TextBox 111"/>
          <p:cNvSpPr txBox="1"/>
          <p:nvPr/>
        </p:nvSpPr>
        <p:spPr>
          <a:xfrm>
            <a:off x="6933550" y="5294995"/>
            <a:ext cx="501650" cy="215900"/>
          </a:xfrm>
          <a:prstGeom prst="rect">
            <a:avLst/>
          </a:prstGeom>
          <a:noFill/>
        </p:spPr>
        <p:txBody>
          <a:bodyPr>
            <a:spAutoFit/>
          </a:bodyPr>
          <a:lstStyle/>
          <a:p>
            <a:pPr fontAlgn="auto">
              <a:spcBef>
                <a:spcPts val="0"/>
              </a:spcBef>
              <a:spcAft>
                <a:spcPts val="0"/>
              </a:spcAft>
              <a:defRPr/>
            </a:pPr>
            <a:r>
              <a:rPr lang="en-US" sz="800" dirty="0">
                <a:solidFill>
                  <a:schemeClr val="bg1"/>
                </a:solidFill>
                <a:latin typeface="Montserrat" panose="00000500000000000000" pitchFamily="50" charset="0"/>
                <a:cs typeface="+mn-cs"/>
              </a:rPr>
              <a:t>1</a:t>
            </a:r>
            <a:endParaRPr lang="en-MY" sz="800" dirty="0">
              <a:solidFill>
                <a:schemeClr val="bg1"/>
              </a:solidFill>
              <a:latin typeface="Montserrat" panose="00000500000000000000" pitchFamily="50" charset="0"/>
              <a:cs typeface="+mn-cs"/>
            </a:endParaRPr>
          </a:p>
        </p:txBody>
      </p:sp>
      <p:sp>
        <p:nvSpPr>
          <p:cNvPr id="113" name="TextBox 112"/>
          <p:cNvSpPr txBox="1"/>
          <p:nvPr/>
        </p:nvSpPr>
        <p:spPr>
          <a:xfrm>
            <a:off x="6933550" y="5609320"/>
            <a:ext cx="501650" cy="215900"/>
          </a:xfrm>
          <a:prstGeom prst="rect">
            <a:avLst/>
          </a:prstGeom>
          <a:noFill/>
        </p:spPr>
        <p:txBody>
          <a:bodyPr>
            <a:spAutoFit/>
          </a:bodyPr>
          <a:lstStyle/>
          <a:p>
            <a:pPr fontAlgn="auto">
              <a:spcBef>
                <a:spcPts val="0"/>
              </a:spcBef>
              <a:spcAft>
                <a:spcPts val="0"/>
              </a:spcAft>
              <a:defRPr/>
            </a:pPr>
            <a:r>
              <a:rPr lang="en-US" sz="800" dirty="0">
                <a:solidFill>
                  <a:schemeClr val="bg1"/>
                </a:solidFill>
                <a:latin typeface="Montserrat" panose="00000500000000000000" pitchFamily="50" charset="0"/>
                <a:cs typeface="+mn-cs"/>
              </a:rPr>
              <a:t>0</a:t>
            </a:r>
            <a:endParaRPr lang="en-MY" sz="800" dirty="0">
              <a:solidFill>
                <a:schemeClr val="bg1"/>
              </a:solidFill>
              <a:latin typeface="Montserrat" panose="00000500000000000000" pitchFamily="50" charset="0"/>
              <a:cs typeface="+mn-cs"/>
            </a:endParaRPr>
          </a:p>
        </p:txBody>
      </p:sp>
      <p:sp>
        <p:nvSpPr>
          <p:cNvPr id="114" name="Rectangle 113"/>
          <p:cNvSpPr/>
          <p:nvPr/>
        </p:nvSpPr>
        <p:spPr>
          <a:xfrm>
            <a:off x="2345677" y="6004608"/>
            <a:ext cx="288925" cy="100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sp>
        <p:nvSpPr>
          <p:cNvPr id="115" name="TextBox 114"/>
          <p:cNvSpPr txBox="1"/>
          <p:nvPr/>
        </p:nvSpPr>
        <p:spPr>
          <a:xfrm>
            <a:off x="2599677" y="5945870"/>
            <a:ext cx="1712913" cy="461665"/>
          </a:xfrm>
          <a:prstGeom prst="rect">
            <a:avLst/>
          </a:prstGeom>
          <a:noFill/>
        </p:spPr>
        <p:txBody>
          <a:bodyPr>
            <a:spAutoFit/>
          </a:bodyPr>
          <a:lstStyle/>
          <a:p>
            <a:pPr fontAlgn="auto">
              <a:spcBef>
                <a:spcPts val="0"/>
              </a:spcBef>
              <a:spcAft>
                <a:spcPts val="0"/>
              </a:spcAft>
              <a:defRPr/>
            </a:pPr>
            <a:r>
              <a:rPr lang="en-US" sz="1200" dirty="0">
                <a:solidFill>
                  <a:schemeClr val="bg1"/>
                </a:solidFill>
                <a:latin typeface="Montserrat" panose="00000500000000000000" pitchFamily="50" charset="0"/>
                <a:cs typeface="+mn-cs"/>
              </a:rPr>
              <a:t>Kg per Household per year</a:t>
            </a:r>
            <a:endParaRPr lang="en-MY" sz="1200" dirty="0">
              <a:solidFill>
                <a:schemeClr val="bg1"/>
              </a:solidFill>
              <a:latin typeface="Montserrat" panose="00000500000000000000" pitchFamily="50" charset="0"/>
              <a:cs typeface="+mn-cs"/>
            </a:endParaRPr>
          </a:p>
        </p:txBody>
      </p:sp>
      <p:sp>
        <p:nvSpPr>
          <p:cNvPr id="116" name="TextBox 115"/>
          <p:cNvSpPr txBox="1"/>
          <p:nvPr/>
        </p:nvSpPr>
        <p:spPr>
          <a:xfrm>
            <a:off x="4552300" y="5934760"/>
            <a:ext cx="1627188" cy="461665"/>
          </a:xfrm>
          <a:prstGeom prst="rect">
            <a:avLst/>
          </a:prstGeom>
          <a:noFill/>
        </p:spPr>
        <p:txBody>
          <a:bodyPr>
            <a:spAutoFit/>
          </a:bodyPr>
          <a:lstStyle/>
          <a:p>
            <a:pPr fontAlgn="auto">
              <a:spcBef>
                <a:spcPts val="0"/>
              </a:spcBef>
              <a:spcAft>
                <a:spcPts val="0"/>
              </a:spcAft>
              <a:defRPr/>
            </a:pPr>
            <a:r>
              <a:rPr lang="en-US" sz="1200" dirty="0">
                <a:solidFill>
                  <a:schemeClr val="bg1"/>
                </a:solidFill>
                <a:latin typeface="Montserrat" panose="00000500000000000000" pitchFamily="50" charset="0"/>
                <a:cs typeface="+mn-cs"/>
              </a:rPr>
              <a:t>Kg per Household per day</a:t>
            </a:r>
            <a:endParaRPr lang="en-MY" sz="1200" dirty="0">
              <a:solidFill>
                <a:schemeClr val="bg1"/>
              </a:solidFill>
              <a:latin typeface="Montserrat" panose="00000500000000000000" pitchFamily="50" charset="0"/>
              <a:cs typeface="+mn-cs"/>
            </a:endParaRPr>
          </a:p>
        </p:txBody>
      </p:sp>
      <p:cxnSp>
        <p:nvCxnSpPr>
          <p:cNvPr id="120" name="Straight Connector 119"/>
          <p:cNvCxnSpPr/>
          <p:nvPr/>
        </p:nvCxnSpPr>
        <p:spPr>
          <a:xfrm flipV="1">
            <a:off x="4331638" y="6049058"/>
            <a:ext cx="254000" cy="4762"/>
          </a:xfrm>
          <a:prstGeom prst="line">
            <a:avLst/>
          </a:prstGeom>
          <a:ln w="2222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6476352" y="5934760"/>
            <a:ext cx="1922463" cy="461665"/>
          </a:xfrm>
          <a:prstGeom prst="rect">
            <a:avLst/>
          </a:prstGeom>
          <a:noFill/>
        </p:spPr>
        <p:txBody>
          <a:bodyPr>
            <a:spAutoFit/>
          </a:bodyPr>
          <a:lstStyle/>
          <a:p>
            <a:pPr fontAlgn="auto">
              <a:spcBef>
                <a:spcPts val="0"/>
              </a:spcBef>
              <a:spcAft>
                <a:spcPts val="0"/>
              </a:spcAft>
              <a:defRPr/>
            </a:pPr>
            <a:r>
              <a:rPr lang="en-US" sz="1200" dirty="0">
                <a:solidFill>
                  <a:schemeClr val="bg1"/>
                </a:solidFill>
                <a:latin typeface="Montserrat" panose="00000500000000000000" pitchFamily="50" charset="0"/>
                <a:cs typeface="+mn-cs"/>
              </a:rPr>
              <a:t>Linear (Kg Household per year)</a:t>
            </a:r>
            <a:endParaRPr lang="en-MY" sz="1200" dirty="0">
              <a:solidFill>
                <a:schemeClr val="bg1"/>
              </a:solidFill>
              <a:latin typeface="Montserrat" panose="00000500000000000000" pitchFamily="50" charset="0"/>
              <a:cs typeface="+mn-cs"/>
            </a:endParaRPr>
          </a:p>
        </p:txBody>
      </p:sp>
      <p:cxnSp>
        <p:nvCxnSpPr>
          <p:cNvPr id="123" name="Straight Connector 122"/>
          <p:cNvCxnSpPr/>
          <p:nvPr/>
        </p:nvCxnSpPr>
        <p:spPr>
          <a:xfrm flipV="1">
            <a:off x="6255690" y="6049058"/>
            <a:ext cx="255587" cy="4762"/>
          </a:xfrm>
          <a:prstGeom prst="line">
            <a:avLst/>
          </a:prstGeom>
          <a:ln w="22225">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24" name="TextBox 15"/>
          <p:cNvSpPr txBox="1">
            <a:spLocks noChangeArrowheads="1"/>
          </p:cNvSpPr>
          <p:nvPr/>
        </p:nvSpPr>
        <p:spPr bwMode="auto">
          <a:xfrm>
            <a:off x="2350238" y="3236869"/>
            <a:ext cx="5888150" cy="707886"/>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spcBef>
                <a:spcPts val="0"/>
              </a:spcBef>
              <a:spcAft>
                <a:spcPts val="0"/>
              </a:spcAft>
              <a:defRPr/>
            </a:pPr>
            <a:r>
              <a:rPr lang="en-US" altLang="en-US" sz="2000" dirty="0">
                <a:solidFill>
                  <a:schemeClr val="bg1"/>
                </a:solidFill>
                <a:latin typeface="Montserrat" panose="00000500000000000000" pitchFamily="50" charset="0"/>
                <a:cs typeface="+mn-cs"/>
              </a:rPr>
              <a:t>Solid Waste has reduced from 1.6kg to </a:t>
            </a:r>
            <a:r>
              <a:rPr lang="en-US" altLang="en-US" sz="2000" b="1" u="sng" dirty="0">
                <a:solidFill>
                  <a:schemeClr val="bg1"/>
                </a:solidFill>
                <a:latin typeface="Montserrat" panose="00000500000000000000" pitchFamily="50" charset="0"/>
                <a:cs typeface="+mn-cs"/>
              </a:rPr>
              <a:t>1.3kg</a:t>
            </a:r>
            <a:r>
              <a:rPr lang="en-US" altLang="en-US" sz="2000" dirty="0">
                <a:solidFill>
                  <a:schemeClr val="bg1"/>
                </a:solidFill>
                <a:latin typeface="Montserrat" panose="00000500000000000000" pitchFamily="50" charset="0"/>
                <a:cs typeface="+mn-cs"/>
              </a:rPr>
              <a:t> </a:t>
            </a:r>
          </a:p>
          <a:p>
            <a:pPr algn="ctr" fontAlgn="auto">
              <a:spcBef>
                <a:spcPts val="0"/>
              </a:spcBef>
              <a:spcAft>
                <a:spcPts val="0"/>
              </a:spcAft>
              <a:defRPr/>
            </a:pPr>
            <a:r>
              <a:rPr lang="en-US" altLang="en-US" sz="2000" dirty="0">
                <a:solidFill>
                  <a:schemeClr val="bg1"/>
                </a:solidFill>
                <a:latin typeface="Montserrat" panose="00000500000000000000" pitchFamily="50" charset="0"/>
                <a:cs typeface="+mn-cs"/>
              </a:rPr>
              <a:t>per person per day</a:t>
            </a:r>
            <a:endParaRPr lang="en-US" altLang="en-US" sz="2000" b="1" dirty="0">
              <a:solidFill>
                <a:schemeClr val="bg1"/>
              </a:solidFill>
              <a:latin typeface="Montserrat" panose="00000500000000000000" pitchFamily="50" charset="0"/>
              <a:cs typeface="+mn-cs"/>
            </a:endParaRPr>
          </a:p>
        </p:txBody>
      </p:sp>
      <p:pic>
        <p:nvPicPr>
          <p:cNvPr id="32811" name="Picture 14"/>
          <p:cNvPicPr>
            <a:picLocks noChangeAspect="1"/>
          </p:cNvPicPr>
          <p:nvPr/>
        </p:nvPicPr>
        <p:blipFill>
          <a:blip r:embed="rId3"/>
          <a:srcRect/>
          <a:stretch>
            <a:fillRect/>
          </a:stretch>
        </p:blipFill>
        <p:spPr bwMode="auto">
          <a:xfrm>
            <a:off x="2229003" y="1344915"/>
            <a:ext cx="1366838" cy="1430337"/>
          </a:xfrm>
          <a:prstGeom prst="rect">
            <a:avLst/>
          </a:prstGeom>
          <a:noFill/>
          <a:ln w="9525">
            <a:noFill/>
            <a:miter lim="800000"/>
            <a:headEnd/>
            <a:tailEnd/>
          </a:ln>
        </p:spPr>
      </p:pic>
      <p:sp>
        <p:nvSpPr>
          <p:cNvPr id="69" name="TextBox 15"/>
          <p:cNvSpPr txBox="1">
            <a:spLocks noChangeArrowheads="1"/>
          </p:cNvSpPr>
          <p:nvPr/>
        </p:nvSpPr>
        <p:spPr bwMode="auto">
          <a:xfrm>
            <a:off x="1946453" y="2732115"/>
            <a:ext cx="1931939" cy="369332"/>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spcBef>
                <a:spcPts val="0"/>
              </a:spcBef>
              <a:spcAft>
                <a:spcPts val="0"/>
              </a:spcAft>
              <a:defRPr/>
            </a:pPr>
            <a:r>
              <a:rPr lang="en-US" altLang="en-US" dirty="0">
                <a:solidFill>
                  <a:schemeClr val="bg1"/>
                </a:solidFill>
                <a:latin typeface="Montserrat" panose="00000500000000000000" pitchFamily="50" charset="0"/>
                <a:cs typeface="+mn-cs"/>
              </a:rPr>
              <a:t>No </a:t>
            </a:r>
            <a:r>
              <a:rPr lang="en-US" altLang="en-US" b="1" dirty="0">
                <a:solidFill>
                  <a:schemeClr val="bg1"/>
                </a:solidFill>
                <a:latin typeface="Montserrat" panose="00000500000000000000" pitchFamily="50" charset="0"/>
                <a:cs typeface="+mn-cs"/>
              </a:rPr>
              <a:t>Plastic Bag</a:t>
            </a:r>
          </a:p>
        </p:txBody>
      </p:sp>
      <p:sp>
        <p:nvSpPr>
          <p:cNvPr id="70" name="TextBox 15"/>
          <p:cNvSpPr txBox="1">
            <a:spLocks noChangeArrowheads="1"/>
          </p:cNvSpPr>
          <p:nvPr/>
        </p:nvSpPr>
        <p:spPr bwMode="auto">
          <a:xfrm>
            <a:off x="3952003" y="2732115"/>
            <a:ext cx="2137125" cy="369332"/>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spcBef>
                <a:spcPts val="0"/>
              </a:spcBef>
              <a:spcAft>
                <a:spcPts val="0"/>
              </a:spcAft>
              <a:defRPr/>
            </a:pPr>
            <a:r>
              <a:rPr lang="en-US" altLang="en-US" dirty="0">
                <a:solidFill>
                  <a:schemeClr val="bg1"/>
                </a:solidFill>
                <a:latin typeface="Montserrat" panose="00000500000000000000" pitchFamily="50" charset="0"/>
                <a:cs typeface="+mn-cs"/>
              </a:rPr>
              <a:t>No </a:t>
            </a:r>
            <a:r>
              <a:rPr lang="en-US" altLang="en-US" b="1" dirty="0">
                <a:solidFill>
                  <a:schemeClr val="bg1"/>
                </a:solidFill>
                <a:latin typeface="Montserrat" panose="00000500000000000000" pitchFamily="50" charset="0"/>
                <a:cs typeface="+mn-cs"/>
              </a:rPr>
              <a:t>Polystyrenes</a:t>
            </a:r>
          </a:p>
        </p:txBody>
      </p:sp>
      <p:pic>
        <p:nvPicPr>
          <p:cNvPr id="32814" name="Picture 15"/>
          <p:cNvPicPr>
            <a:picLocks noChangeAspect="1"/>
          </p:cNvPicPr>
          <p:nvPr/>
        </p:nvPicPr>
        <p:blipFill>
          <a:blip r:embed="rId4"/>
          <a:srcRect/>
          <a:stretch>
            <a:fillRect/>
          </a:stretch>
        </p:blipFill>
        <p:spPr bwMode="auto">
          <a:xfrm>
            <a:off x="4224434" y="1263952"/>
            <a:ext cx="1592262" cy="1592263"/>
          </a:xfrm>
          <a:prstGeom prst="rect">
            <a:avLst/>
          </a:prstGeom>
          <a:noFill/>
          <a:ln w="9525">
            <a:noFill/>
            <a:miter lim="800000"/>
            <a:headEnd/>
            <a:tailEnd/>
          </a:ln>
        </p:spPr>
      </p:pic>
      <p:grpSp>
        <p:nvGrpSpPr>
          <p:cNvPr id="3" name="Group 85"/>
          <p:cNvGrpSpPr>
            <a:grpSpLocks/>
          </p:cNvGrpSpPr>
          <p:nvPr/>
        </p:nvGrpSpPr>
        <p:grpSpPr bwMode="auto">
          <a:xfrm>
            <a:off x="6744638" y="1494140"/>
            <a:ext cx="1811337" cy="1131887"/>
            <a:chOff x="3342129" y="1812032"/>
            <a:chExt cx="5173221" cy="3233935"/>
          </a:xfrm>
        </p:grpSpPr>
        <p:pic>
          <p:nvPicPr>
            <p:cNvPr id="32828" name="Picture 75"/>
            <p:cNvPicPr>
              <a:picLocks noChangeAspect="1"/>
            </p:cNvPicPr>
            <p:nvPr/>
          </p:nvPicPr>
          <p:blipFill>
            <a:blip r:embed="rId5"/>
            <a:srcRect/>
            <a:stretch>
              <a:fillRect/>
            </a:stretch>
          </p:blipFill>
          <p:spPr bwMode="auto">
            <a:xfrm>
              <a:off x="3342129" y="1812032"/>
              <a:ext cx="2459741" cy="3233935"/>
            </a:xfrm>
            <a:prstGeom prst="rect">
              <a:avLst/>
            </a:prstGeom>
            <a:noFill/>
            <a:ln w="9525">
              <a:noFill/>
              <a:miter lim="800000"/>
              <a:headEnd/>
              <a:tailEnd/>
            </a:ln>
          </p:spPr>
        </p:pic>
        <p:pic>
          <p:nvPicPr>
            <p:cNvPr id="32829" name="Picture 84"/>
            <p:cNvPicPr>
              <a:picLocks noChangeAspect="1"/>
            </p:cNvPicPr>
            <p:nvPr/>
          </p:nvPicPr>
          <p:blipFill>
            <a:blip r:embed="rId6"/>
            <a:srcRect/>
            <a:stretch>
              <a:fillRect/>
            </a:stretch>
          </p:blipFill>
          <p:spPr bwMode="auto">
            <a:xfrm>
              <a:off x="6055609" y="1812032"/>
              <a:ext cx="2459741" cy="3233935"/>
            </a:xfrm>
            <a:prstGeom prst="rect">
              <a:avLst/>
            </a:prstGeom>
            <a:noFill/>
            <a:ln w="9525">
              <a:noFill/>
              <a:miter lim="800000"/>
              <a:headEnd/>
              <a:tailEnd/>
            </a:ln>
          </p:spPr>
        </p:pic>
      </p:grpSp>
      <p:sp>
        <p:nvSpPr>
          <p:cNvPr id="129" name="TextBox 15"/>
          <p:cNvSpPr txBox="1">
            <a:spLocks noChangeArrowheads="1"/>
          </p:cNvSpPr>
          <p:nvPr/>
        </p:nvSpPr>
        <p:spPr bwMode="auto">
          <a:xfrm>
            <a:off x="6267556" y="2714418"/>
            <a:ext cx="2791149" cy="412934"/>
          </a:xfrm>
          <a:prstGeom prst="rect">
            <a:avLst/>
          </a:prstGeom>
          <a:noFill/>
          <a:ln>
            <a:noFill/>
          </a:ln>
          <a:extLst/>
        </p:spPr>
        <p:txBody>
          <a:bodyPr wrap="non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lnSpc>
                <a:spcPts val="2500"/>
              </a:lnSpc>
              <a:spcBef>
                <a:spcPts val="0"/>
              </a:spcBef>
              <a:spcAft>
                <a:spcPts val="0"/>
              </a:spcAft>
              <a:defRPr/>
            </a:pPr>
            <a:r>
              <a:rPr lang="en-US" altLang="en-US" b="1" dirty="0" smtClean="0">
                <a:solidFill>
                  <a:schemeClr val="bg1"/>
                </a:solidFill>
                <a:latin typeface="Montserrat" panose="00000500000000000000" pitchFamily="50" charset="0"/>
                <a:cs typeface="+mn-cs"/>
              </a:rPr>
              <a:t>Segregation </a:t>
            </a:r>
            <a:r>
              <a:rPr lang="en-US" altLang="en-US" dirty="0" smtClean="0">
                <a:solidFill>
                  <a:schemeClr val="bg1"/>
                </a:solidFill>
                <a:latin typeface="Montserrat" panose="00000500000000000000" pitchFamily="50" charset="0"/>
                <a:cs typeface="+mn-cs"/>
              </a:rPr>
              <a:t>at </a:t>
            </a:r>
            <a:r>
              <a:rPr lang="en-US" altLang="en-US" dirty="0">
                <a:solidFill>
                  <a:schemeClr val="bg1"/>
                </a:solidFill>
                <a:latin typeface="Montserrat" panose="00000500000000000000" pitchFamily="50" charset="0"/>
                <a:cs typeface="+mn-cs"/>
              </a:rPr>
              <a:t>Source</a:t>
            </a:r>
            <a:endParaRPr lang="en-US" altLang="en-US" b="1" dirty="0">
              <a:solidFill>
                <a:schemeClr val="bg1"/>
              </a:solidFill>
              <a:latin typeface="Montserrat" panose="00000500000000000000" pitchFamily="50" charset="0"/>
              <a:cs typeface="+mn-cs"/>
            </a:endParaRPr>
          </a:p>
        </p:txBody>
      </p:sp>
      <p:sp>
        <p:nvSpPr>
          <p:cNvPr id="2" name="Rectangle 1"/>
          <p:cNvSpPr/>
          <p:nvPr/>
        </p:nvSpPr>
        <p:spPr>
          <a:xfrm>
            <a:off x="-17463" y="1196977"/>
            <a:ext cx="1831976" cy="5661025"/>
          </a:xfrm>
          <a:prstGeom prst="rect">
            <a:avLst/>
          </a:prstGeom>
          <a:solidFill>
            <a:srgbClr val="8FB7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solidFill>
                <a:schemeClr val="bg1"/>
              </a:solidFill>
              <a:latin typeface="Montserrat" panose="00000500000000000000" pitchFamily="50" charset="0"/>
            </a:endParaRPr>
          </a:p>
        </p:txBody>
      </p:sp>
      <p:pic>
        <p:nvPicPr>
          <p:cNvPr id="32818" name="Picture 10" descr="http://kleff.my/wp-content/uploads/2016/01/4.jpg"/>
          <p:cNvPicPr>
            <a:picLocks noChangeAspect="1" noChangeArrowheads="1"/>
          </p:cNvPicPr>
          <p:nvPr/>
        </p:nvPicPr>
        <p:blipFill>
          <a:blip r:embed="rId7"/>
          <a:srcRect/>
          <a:stretch>
            <a:fillRect/>
          </a:stretch>
        </p:blipFill>
        <p:spPr bwMode="auto">
          <a:xfrm>
            <a:off x="371079" y="5297066"/>
            <a:ext cx="1050925" cy="1127125"/>
          </a:xfrm>
          <a:prstGeom prst="rect">
            <a:avLst/>
          </a:prstGeom>
          <a:noFill/>
          <a:ln w="9525">
            <a:noFill/>
            <a:miter lim="800000"/>
            <a:headEnd/>
            <a:tailEnd/>
          </a:ln>
        </p:spPr>
      </p:pic>
      <p:pic>
        <p:nvPicPr>
          <p:cNvPr id="32819" name="Picture 4" descr="pi logo red"/>
          <p:cNvPicPr>
            <a:picLocks noChangeAspect="1" noChangeArrowheads="1"/>
          </p:cNvPicPr>
          <p:nvPr/>
        </p:nvPicPr>
        <p:blipFill>
          <a:blip r:embed="rId8"/>
          <a:srcRect/>
          <a:stretch>
            <a:fillRect/>
          </a:stretch>
        </p:blipFill>
        <p:spPr bwMode="auto">
          <a:xfrm>
            <a:off x="247254" y="4810808"/>
            <a:ext cx="1298575" cy="452437"/>
          </a:xfrm>
          <a:prstGeom prst="rect">
            <a:avLst/>
          </a:prstGeom>
          <a:noFill/>
          <a:ln w="9525">
            <a:noFill/>
            <a:miter lim="800000"/>
            <a:headEnd/>
            <a:tailEnd/>
          </a:ln>
        </p:spPr>
      </p:pic>
      <p:pic>
        <p:nvPicPr>
          <p:cNvPr id="32820" name="Picture 60"/>
          <p:cNvPicPr>
            <a:picLocks noChangeAspect="1"/>
          </p:cNvPicPr>
          <p:nvPr/>
        </p:nvPicPr>
        <p:blipFill>
          <a:blip r:embed="rId9"/>
          <a:srcRect/>
          <a:stretch>
            <a:fillRect/>
          </a:stretch>
        </p:blipFill>
        <p:spPr bwMode="auto">
          <a:xfrm>
            <a:off x="361554" y="3547694"/>
            <a:ext cx="1069975" cy="1162050"/>
          </a:xfrm>
          <a:prstGeom prst="rect">
            <a:avLst/>
          </a:prstGeom>
          <a:noFill/>
          <a:ln w="9525">
            <a:noFill/>
            <a:miter lim="800000"/>
            <a:headEnd/>
            <a:tailEnd/>
          </a:ln>
        </p:spPr>
      </p:pic>
      <p:pic>
        <p:nvPicPr>
          <p:cNvPr id="32821" name="Picture 6" descr="https://upload.wikimedia.org/wikipedia/commons/thumb/8/8b/Coat_of_arms_of_Penang.svg/2000px-Coat_of_arms_of_Penang.svg.png"/>
          <p:cNvPicPr>
            <a:picLocks noChangeAspect="1" noChangeArrowheads="1"/>
          </p:cNvPicPr>
          <p:nvPr/>
        </p:nvPicPr>
        <p:blipFill>
          <a:blip r:embed="rId10"/>
          <a:srcRect/>
          <a:stretch>
            <a:fillRect/>
          </a:stretch>
        </p:blipFill>
        <p:spPr bwMode="auto">
          <a:xfrm>
            <a:off x="674291" y="2354817"/>
            <a:ext cx="444500" cy="923925"/>
          </a:xfrm>
          <a:prstGeom prst="rect">
            <a:avLst/>
          </a:prstGeom>
          <a:noFill/>
          <a:ln w="9525">
            <a:noFill/>
            <a:miter lim="800000"/>
            <a:headEnd/>
            <a:tailEnd/>
          </a:ln>
        </p:spPr>
      </p:pic>
      <p:sp>
        <p:nvSpPr>
          <p:cNvPr id="62" name="TextBox 15"/>
          <p:cNvSpPr txBox="1">
            <a:spLocks noChangeArrowheads="1"/>
          </p:cNvSpPr>
          <p:nvPr/>
        </p:nvSpPr>
        <p:spPr bwMode="auto">
          <a:xfrm>
            <a:off x="132954" y="3312080"/>
            <a:ext cx="1573062" cy="451406"/>
          </a:xfrm>
          <a:prstGeom prst="rect">
            <a:avLst/>
          </a:prstGeom>
          <a:noFill/>
          <a:ln>
            <a:noFill/>
          </a:ln>
          <a:extLst/>
        </p:spPr>
        <p:txBody>
          <a:bodyPr wrap="squar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lnSpc>
                <a:spcPts val="1400"/>
              </a:lnSpc>
              <a:spcBef>
                <a:spcPts val="0"/>
              </a:spcBef>
              <a:spcAft>
                <a:spcPts val="0"/>
              </a:spcAft>
              <a:defRPr/>
            </a:pPr>
            <a:r>
              <a:rPr lang="en-US" altLang="en-US" sz="1600" b="1" dirty="0">
                <a:solidFill>
                  <a:schemeClr val="tx1">
                    <a:lumMod val="85000"/>
                    <a:lumOff val="15000"/>
                  </a:schemeClr>
                </a:solidFill>
                <a:latin typeface="Montserrat" panose="00000500000000000000" pitchFamily="50" charset="0"/>
                <a:cs typeface="+mn-cs"/>
              </a:rPr>
              <a:t>Penang State</a:t>
            </a:r>
            <a:r>
              <a:rPr lang="en-US" altLang="en-US" sz="1600" dirty="0">
                <a:solidFill>
                  <a:schemeClr val="tx1">
                    <a:lumMod val="85000"/>
                    <a:lumOff val="15000"/>
                  </a:schemeClr>
                </a:solidFill>
                <a:latin typeface="Montserrat" panose="00000500000000000000" pitchFamily="50" charset="0"/>
                <a:cs typeface="+mn-cs"/>
              </a:rPr>
              <a:t> Government</a:t>
            </a:r>
            <a:endParaRPr lang="en-US" altLang="en-US" sz="1600" b="1" dirty="0">
              <a:solidFill>
                <a:schemeClr val="tx1">
                  <a:lumMod val="85000"/>
                  <a:lumOff val="15000"/>
                </a:schemeClr>
              </a:solidFill>
              <a:latin typeface="Montserrat" panose="00000500000000000000" pitchFamily="50" charset="0"/>
              <a:cs typeface="+mn-cs"/>
            </a:endParaRPr>
          </a:p>
        </p:txBody>
      </p:sp>
      <p:sp>
        <p:nvSpPr>
          <p:cNvPr id="63" name="TextBox 15"/>
          <p:cNvSpPr txBox="1">
            <a:spLocks noChangeArrowheads="1"/>
          </p:cNvSpPr>
          <p:nvPr/>
        </p:nvSpPr>
        <p:spPr bwMode="auto">
          <a:xfrm>
            <a:off x="24210" y="4557346"/>
            <a:ext cx="1744663" cy="275204"/>
          </a:xfrm>
          <a:prstGeom prst="rect">
            <a:avLst/>
          </a:prstGeom>
          <a:noFill/>
          <a:ln>
            <a:noFill/>
          </a:ln>
          <a:extLst/>
        </p:spPr>
        <p:txBody>
          <a:bodyPr>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lnSpc>
                <a:spcPts val="1400"/>
              </a:lnSpc>
              <a:spcBef>
                <a:spcPts val="0"/>
              </a:spcBef>
              <a:spcAft>
                <a:spcPts val="0"/>
              </a:spcAft>
              <a:defRPr/>
            </a:pPr>
            <a:r>
              <a:rPr lang="en-US" altLang="en-US" sz="1600" b="1" dirty="0">
                <a:solidFill>
                  <a:schemeClr val="tx1">
                    <a:lumMod val="85000"/>
                    <a:lumOff val="15000"/>
                  </a:schemeClr>
                </a:solidFill>
                <a:latin typeface="Montserrat" panose="00000500000000000000" pitchFamily="50" charset="0"/>
                <a:cs typeface="+mn-cs"/>
              </a:rPr>
              <a:t>MPSP</a:t>
            </a:r>
            <a:endParaRPr lang="en-US" altLang="en-US" sz="1600" dirty="0">
              <a:solidFill>
                <a:schemeClr val="tx1">
                  <a:lumMod val="85000"/>
                  <a:lumOff val="15000"/>
                </a:schemeClr>
              </a:solidFill>
              <a:latin typeface="Montserrat" panose="00000500000000000000" pitchFamily="50" charset="0"/>
              <a:cs typeface="+mn-cs"/>
            </a:endParaRPr>
          </a:p>
        </p:txBody>
      </p:sp>
      <p:sp>
        <p:nvSpPr>
          <p:cNvPr id="71" name="TextBox 15"/>
          <p:cNvSpPr txBox="1">
            <a:spLocks noChangeArrowheads="1"/>
          </p:cNvSpPr>
          <p:nvPr/>
        </p:nvSpPr>
        <p:spPr bwMode="auto">
          <a:xfrm>
            <a:off x="24210" y="1652304"/>
            <a:ext cx="1744663" cy="634276"/>
          </a:xfrm>
          <a:prstGeom prst="rect">
            <a:avLst/>
          </a:prstGeom>
          <a:noFill/>
          <a:ln>
            <a:noFill/>
          </a:ln>
          <a:extLst/>
        </p:spPr>
        <p:txBody>
          <a:bodyPr wrap="square">
            <a:spAutoFit/>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pPr algn="ctr" fontAlgn="auto">
              <a:lnSpc>
                <a:spcPts val="1400"/>
              </a:lnSpc>
              <a:spcBef>
                <a:spcPts val="0"/>
              </a:spcBef>
              <a:spcAft>
                <a:spcPts val="0"/>
              </a:spcAft>
              <a:defRPr/>
            </a:pPr>
            <a:r>
              <a:rPr lang="en-US" altLang="en-US" sz="1600" dirty="0">
                <a:solidFill>
                  <a:schemeClr val="tx1">
                    <a:lumMod val="85000"/>
                    <a:lumOff val="15000"/>
                  </a:schemeClr>
                </a:solidFill>
                <a:latin typeface="Montserrat" panose="00000500000000000000" pitchFamily="50" charset="0"/>
                <a:cs typeface="+mn-cs"/>
              </a:rPr>
              <a:t>Collaboration with </a:t>
            </a:r>
          </a:p>
          <a:p>
            <a:pPr algn="ctr" fontAlgn="auto">
              <a:lnSpc>
                <a:spcPts val="1400"/>
              </a:lnSpc>
              <a:spcBef>
                <a:spcPts val="0"/>
              </a:spcBef>
              <a:spcAft>
                <a:spcPts val="0"/>
              </a:spcAft>
              <a:defRPr/>
            </a:pPr>
            <a:r>
              <a:rPr lang="en-US" altLang="en-US" sz="1600" b="1" dirty="0">
                <a:solidFill>
                  <a:schemeClr val="tx1">
                    <a:lumMod val="85000"/>
                    <a:lumOff val="15000"/>
                  </a:schemeClr>
                </a:solidFill>
                <a:latin typeface="Montserrat" panose="00000500000000000000" pitchFamily="50" charset="0"/>
                <a:cs typeface="+mn-cs"/>
              </a:rPr>
              <a:t>Smart Partner</a:t>
            </a:r>
          </a:p>
        </p:txBody>
      </p:sp>
      <p:pic>
        <p:nvPicPr>
          <p:cNvPr id="75" name="Picture 74">
            <a:extLst>
              <a:ext uri="{FF2B5EF4-FFF2-40B4-BE49-F238E27FC236}">
                <a16:creationId xmlns="" xmlns:a16="http://schemas.microsoft.com/office/drawing/2014/main" id="{589D5C6E-75B0-4640-BC72-287F09D785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569" y="-74724"/>
            <a:ext cx="1545706" cy="1676636"/>
          </a:xfrm>
          <a:prstGeom prst="rect">
            <a:avLst/>
          </a:prstGeom>
        </p:spPr>
      </p:pic>
      <p:sp>
        <p:nvSpPr>
          <p:cNvPr id="68" name="Slide Number Placeholder 67"/>
          <p:cNvSpPr>
            <a:spLocks noGrp="1"/>
          </p:cNvSpPr>
          <p:nvPr>
            <p:ph type="sldNum" sz="quarter" idx="12"/>
          </p:nvPr>
        </p:nvSpPr>
        <p:spPr/>
        <p:txBody>
          <a:bodyPr/>
          <a:lstStyle/>
          <a:p>
            <a:pPr>
              <a:defRPr/>
            </a:pPr>
            <a:fld id="{3A6EF7BB-8746-46B3-AEFD-73ECA64E9E4B}" type="slidenum">
              <a:rPr lang="ms-MY" smtClean="0"/>
              <a:pPr>
                <a:defRPr/>
              </a:pPr>
              <a:t>25</a:t>
            </a:fld>
            <a:endParaRPr lang="ms-MY"/>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A6EF7BB-8746-46B3-AEFD-73ECA64E9E4B}" type="slidenum">
              <a:rPr lang="ms-MY" smtClean="0"/>
              <a:pPr>
                <a:defRPr/>
              </a:pPr>
              <a:t>26</a:t>
            </a:fld>
            <a:endParaRPr lang="ms-MY"/>
          </a:p>
        </p:txBody>
      </p:sp>
      <p:pic>
        <p:nvPicPr>
          <p:cNvPr id="6" name="Picture 5">
            <a:extLst>
              <a:ext uri="{FF2B5EF4-FFF2-40B4-BE49-F238E27FC236}">
                <a16:creationId xmlns="" xmlns:a16="http://schemas.microsoft.com/office/drawing/2014/main" id="{589D5C6E-75B0-4640-BC72-287F09D785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69" y="-74724"/>
            <a:ext cx="1545706" cy="1676636"/>
          </a:xfrm>
          <a:prstGeom prst="rect">
            <a:avLst/>
          </a:prstGeom>
        </p:spPr>
      </p:pic>
      <p:sp>
        <p:nvSpPr>
          <p:cNvPr id="7" name="Title 5">
            <a:extLst>
              <a:ext uri="{FF2B5EF4-FFF2-40B4-BE49-F238E27FC236}">
                <a16:creationId xmlns="" xmlns:a16="http://schemas.microsoft.com/office/drawing/2014/main" id="{E3D0BBD7-0426-4F58-9149-46E5B540BEC9}"/>
              </a:ext>
            </a:extLst>
          </p:cNvPr>
          <p:cNvSpPr txBox="1">
            <a:spLocks/>
          </p:cNvSpPr>
          <p:nvPr/>
        </p:nvSpPr>
        <p:spPr bwMode="auto">
          <a:xfrm>
            <a:off x="1643042" y="214290"/>
            <a:ext cx="5045075" cy="857250"/>
          </a:xfrm>
          <a:prstGeom prst="rect">
            <a:avLst/>
          </a:prstGeom>
          <a:noFill/>
          <a:ln w="9525">
            <a:noFill/>
            <a:miter lim="800000"/>
            <a:headEnd/>
            <a:tailEnd/>
          </a:ln>
        </p:spPr>
        <p:txBody>
          <a:bodyPr/>
          <a:lstStyle/>
          <a:p>
            <a:pPr>
              <a:lnSpc>
                <a:spcPts val="2400"/>
              </a:lnSpc>
            </a:pPr>
            <a:r>
              <a:rPr lang="en-MY" sz="2400" b="1" dirty="0" smtClean="0">
                <a:solidFill>
                  <a:schemeClr val="tx1">
                    <a:lumMod val="75000"/>
                    <a:lumOff val="25000"/>
                  </a:schemeClr>
                </a:solidFill>
                <a:latin typeface="Montserrat" panose="02000505000000020004" pitchFamily="2" charset="0"/>
              </a:rPr>
              <a:t>‘ Recycle For Life’</a:t>
            </a:r>
          </a:p>
          <a:p>
            <a:pPr>
              <a:lnSpc>
                <a:spcPts val="2400"/>
              </a:lnSpc>
            </a:pPr>
            <a:r>
              <a:rPr lang="en-MY" sz="2400" b="1" i="1" dirty="0" smtClean="0">
                <a:solidFill>
                  <a:schemeClr val="tx1">
                    <a:lumMod val="75000"/>
                    <a:lumOff val="25000"/>
                  </a:schemeClr>
                </a:solidFill>
                <a:latin typeface="Montserrat" panose="02000505000000020004" pitchFamily="2" charset="0"/>
              </a:rPr>
              <a:t>#</a:t>
            </a:r>
            <a:r>
              <a:rPr lang="en-MY" sz="2400" b="1" i="1" dirty="0" err="1" smtClean="0">
                <a:solidFill>
                  <a:schemeClr val="tx1">
                    <a:lumMod val="75000"/>
                    <a:lumOff val="25000"/>
                  </a:schemeClr>
                </a:solidFill>
                <a:latin typeface="Montserrat" panose="02000505000000020004" pitchFamily="2" charset="0"/>
              </a:rPr>
              <a:t>trashforcash</a:t>
            </a:r>
            <a:endParaRPr lang="en-MY" sz="2400" b="1" i="1" dirty="0">
              <a:solidFill>
                <a:schemeClr val="tx1">
                  <a:lumMod val="75000"/>
                  <a:lumOff val="25000"/>
                </a:schemeClr>
              </a:solidFill>
              <a:latin typeface="Montserrat" panose="02000505000000020004" pitchFamily="2" charset="0"/>
            </a:endParaRPr>
          </a:p>
        </p:txBody>
      </p:sp>
      <p:pic>
        <p:nvPicPr>
          <p:cNvPr id="41986" name="Picture 2" descr="C:\Users\sitinurhayati.MPSP1\AppData\Local\Microsoft\Windows\Temporary Internet Files\Content.IE5\8SJ6BXSN\Recycle%20for%20Life%20Front[1].jpg"/>
          <p:cNvPicPr>
            <a:picLocks noChangeAspect="1" noChangeArrowheads="1"/>
          </p:cNvPicPr>
          <p:nvPr/>
        </p:nvPicPr>
        <p:blipFill>
          <a:blip r:embed="rId3"/>
          <a:srcRect/>
          <a:stretch>
            <a:fillRect/>
          </a:stretch>
        </p:blipFill>
        <p:spPr bwMode="auto">
          <a:xfrm>
            <a:off x="1928794" y="1142984"/>
            <a:ext cx="2357454" cy="3645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 xmlns:a16="http://schemas.microsoft.com/office/drawing/2014/main" id="{158B225D-7B62-4003-9475-A1DC43D1C977}"/>
              </a:ext>
            </a:extLst>
          </p:cNvPr>
          <p:cNvSpPr/>
          <p:nvPr/>
        </p:nvSpPr>
        <p:spPr>
          <a:xfrm>
            <a:off x="4500562" y="1142984"/>
            <a:ext cx="4429156" cy="5214974"/>
          </a:xfrm>
          <a:prstGeom prst="rect">
            <a:avLst/>
          </a:prstGeom>
          <a:solidFill>
            <a:srgbClr val="11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Montserrat" panose="00000500000000000000" pitchFamily="50" charset="0"/>
              </a:rPr>
              <a:t>Launched on 1 Mac 2019 in MPSP-3539 members</a:t>
            </a:r>
          </a:p>
          <a:p>
            <a:pPr algn="ctr"/>
            <a:endParaRPr lang="en-US" sz="2000" dirty="0" smtClean="0">
              <a:solidFill>
                <a:schemeClr val="bg1"/>
              </a:solidFill>
              <a:latin typeface="Montserrat" panose="00000500000000000000" pitchFamily="50" charset="0"/>
            </a:endParaRPr>
          </a:p>
          <a:p>
            <a:pPr algn="ctr"/>
            <a:r>
              <a:rPr lang="en-US" sz="2000" dirty="0" smtClean="0">
                <a:solidFill>
                  <a:schemeClr val="bg1"/>
                </a:solidFill>
                <a:latin typeface="Montserrat" panose="00000500000000000000" pitchFamily="50" charset="0"/>
              </a:rPr>
              <a:t>Redeem the points at:</a:t>
            </a:r>
          </a:p>
          <a:p>
            <a:pPr algn="ctr"/>
            <a:endParaRPr lang="en-US" sz="2000" dirty="0" smtClean="0">
              <a:solidFill>
                <a:schemeClr val="bg1"/>
              </a:solidFill>
              <a:latin typeface="Montserrat" panose="00000500000000000000" pitchFamily="50" charset="0"/>
            </a:endParaRPr>
          </a:p>
          <a:p>
            <a:pPr algn="ctr">
              <a:buFont typeface="Arial" pitchFamily="34" charset="0"/>
              <a:buChar char="•"/>
            </a:pPr>
            <a:r>
              <a:rPr lang="en-US" sz="2000" dirty="0" smtClean="0">
                <a:solidFill>
                  <a:schemeClr val="bg1"/>
                </a:solidFill>
                <a:latin typeface="Montserrat" panose="00000500000000000000" pitchFamily="50" charset="0"/>
              </a:rPr>
              <a:t>Giant Hypermarket</a:t>
            </a:r>
          </a:p>
          <a:p>
            <a:pPr algn="ctr">
              <a:buFont typeface="Arial" pitchFamily="34" charset="0"/>
              <a:buChar char="•"/>
            </a:pPr>
            <a:r>
              <a:rPr lang="en-US" sz="2000" dirty="0" smtClean="0">
                <a:solidFill>
                  <a:schemeClr val="bg1"/>
                </a:solidFill>
                <a:latin typeface="Montserrat" panose="00000500000000000000" pitchFamily="50" charset="0"/>
              </a:rPr>
              <a:t>Seri </a:t>
            </a:r>
            <a:r>
              <a:rPr lang="en-US" sz="2000" dirty="0" err="1" smtClean="0">
                <a:solidFill>
                  <a:schemeClr val="bg1"/>
                </a:solidFill>
                <a:latin typeface="Montserrat" panose="00000500000000000000" pitchFamily="50" charset="0"/>
              </a:rPr>
              <a:t>Utama</a:t>
            </a:r>
            <a:r>
              <a:rPr lang="en-US" sz="2000" dirty="0" smtClean="0">
                <a:solidFill>
                  <a:schemeClr val="bg1"/>
                </a:solidFill>
                <a:latin typeface="Montserrat" panose="00000500000000000000" pitchFamily="50" charset="0"/>
              </a:rPr>
              <a:t> Supermarket</a:t>
            </a:r>
          </a:p>
          <a:p>
            <a:pPr algn="ctr">
              <a:buFont typeface="Arial" pitchFamily="34" charset="0"/>
              <a:buChar char="•"/>
            </a:pPr>
            <a:r>
              <a:rPr lang="en-US" sz="2000" dirty="0" err="1" smtClean="0">
                <a:solidFill>
                  <a:schemeClr val="bg1"/>
                </a:solidFill>
                <a:latin typeface="Montserrat" panose="00000500000000000000" pitchFamily="50" charset="0"/>
              </a:rPr>
              <a:t>Promart</a:t>
            </a:r>
            <a:endParaRPr lang="en-US" sz="2000" dirty="0" smtClean="0">
              <a:solidFill>
                <a:schemeClr val="bg1"/>
              </a:solidFill>
              <a:latin typeface="Montserrat" panose="00000500000000000000" pitchFamily="50" charset="0"/>
            </a:endParaRPr>
          </a:p>
          <a:p>
            <a:pPr algn="ctr">
              <a:buFont typeface="Arial" pitchFamily="34" charset="0"/>
              <a:buChar char="•"/>
            </a:pPr>
            <a:r>
              <a:rPr lang="en-US" sz="2000" dirty="0" smtClean="0">
                <a:solidFill>
                  <a:schemeClr val="bg1"/>
                </a:solidFill>
                <a:latin typeface="Montserrat" panose="00000500000000000000" pitchFamily="50" charset="0"/>
              </a:rPr>
              <a:t>Top “</a:t>
            </a:r>
            <a:r>
              <a:rPr lang="en-US" sz="2000" dirty="0" err="1" smtClean="0">
                <a:solidFill>
                  <a:schemeClr val="bg1"/>
                </a:solidFill>
                <a:latin typeface="Montserrat" panose="00000500000000000000" pitchFamily="50" charset="0"/>
              </a:rPr>
              <a:t>Ikan</a:t>
            </a:r>
            <a:r>
              <a:rPr lang="en-US" sz="2000" dirty="0" smtClean="0">
                <a:solidFill>
                  <a:schemeClr val="bg1"/>
                </a:solidFill>
                <a:latin typeface="Montserrat" panose="00000500000000000000" pitchFamily="50" charset="0"/>
              </a:rPr>
              <a:t> </a:t>
            </a:r>
            <a:r>
              <a:rPr lang="en-US" sz="2000" dirty="0" err="1" smtClean="0">
                <a:solidFill>
                  <a:schemeClr val="bg1"/>
                </a:solidFill>
                <a:latin typeface="Montserrat" panose="00000500000000000000" pitchFamily="50" charset="0"/>
              </a:rPr>
              <a:t>Bakar</a:t>
            </a:r>
            <a:r>
              <a:rPr lang="en-US" sz="2000" dirty="0" smtClean="0">
                <a:solidFill>
                  <a:schemeClr val="bg1"/>
                </a:solidFill>
                <a:latin typeface="Montserrat" panose="00000500000000000000" pitchFamily="50" charset="0"/>
              </a:rPr>
              <a:t>” Restaurant</a:t>
            </a:r>
          </a:p>
          <a:p>
            <a:pPr algn="ctr">
              <a:buFont typeface="Arial" pitchFamily="34" charset="0"/>
              <a:buChar char="•"/>
            </a:pPr>
            <a:r>
              <a:rPr lang="en-US" sz="2000" dirty="0" err="1" smtClean="0">
                <a:solidFill>
                  <a:schemeClr val="bg1"/>
                </a:solidFill>
                <a:latin typeface="Montserrat" panose="00000500000000000000" pitchFamily="50" charset="0"/>
              </a:rPr>
              <a:t>Tok</a:t>
            </a:r>
            <a:r>
              <a:rPr lang="en-US" sz="2000" dirty="0" smtClean="0">
                <a:solidFill>
                  <a:schemeClr val="bg1"/>
                </a:solidFill>
                <a:latin typeface="Montserrat" panose="00000500000000000000" pitchFamily="50" charset="0"/>
              </a:rPr>
              <a:t> </a:t>
            </a:r>
            <a:r>
              <a:rPr lang="en-US" sz="2000" dirty="0" err="1" smtClean="0">
                <a:solidFill>
                  <a:schemeClr val="bg1"/>
                </a:solidFill>
                <a:latin typeface="Montserrat" panose="00000500000000000000" pitchFamily="50" charset="0"/>
              </a:rPr>
              <a:t>Keramat</a:t>
            </a:r>
            <a:r>
              <a:rPr lang="en-US" sz="2000" dirty="0" smtClean="0">
                <a:solidFill>
                  <a:schemeClr val="bg1"/>
                </a:solidFill>
                <a:latin typeface="Montserrat" panose="00000500000000000000" pitchFamily="50" charset="0"/>
              </a:rPr>
              <a:t> Restaurant</a:t>
            </a:r>
          </a:p>
          <a:p>
            <a:pPr algn="ctr">
              <a:buFont typeface="Arial" pitchFamily="34" charset="0"/>
              <a:buChar char="•"/>
            </a:pPr>
            <a:r>
              <a:rPr lang="en-US" sz="2000" dirty="0" smtClean="0">
                <a:solidFill>
                  <a:schemeClr val="bg1"/>
                </a:solidFill>
                <a:latin typeface="Montserrat" panose="00000500000000000000" pitchFamily="50" charset="0"/>
              </a:rPr>
              <a:t>MCM Utara Trading</a:t>
            </a:r>
          </a:p>
          <a:p>
            <a:pPr algn="ctr">
              <a:buFont typeface="Arial" pitchFamily="34" charset="0"/>
              <a:buChar char="•"/>
            </a:pPr>
            <a:r>
              <a:rPr lang="en-US" sz="2000" dirty="0" smtClean="0">
                <a:solidFill>
                  <a:schemeClr val="bg1"/>
                </a:solidFill>
                <a:latin typeface="Montserrat" panose="00000500000000000000" pitchFamily="50" charset="0"/>
              </a:rPr>
              <a:t>Nice &amp; Clean Car Wash</a:t>
            </a:r>
          </a:p>
          <a:p>
            <a:pPr algn="ctr">
              <a:buFont typeface="Arial" pitchFamily="34" charset="0"/>
              <a:buChar char="•"/>
            </a:pPr>
            <a:r>
              <a:rPr lang="en-US" sz="2000" dirty="0" smtClean="0">
                <a:solidFill>
                  <a:schemeClr val="bg1"/>
                </a:solidFill>
                <a:latin typeface="Montserrat" panose="00000500000000000000" pitchFamily="50" charset="0"/>
              </a:rPr>
              <a:t>DXN Café</a:t>
            </a:r>
          </a:p>
          <a:p>
            <a:pPr algn="ctr">
              <a:buFont typeface="Arial" pitchFamily="34" charset="0"/>
              <a:buChar char="•"/>
            </a:pPr>
            <a:r>
              <a:rPr lang="en-US" sz="2000" dirty="0" smtClean="0">
                <a:solidFill>
                  <a:schemeClr val="bg1"/>
                </a:solidFill>
                <a:latin typeface="Montserrat" panose="00000500000000000000" pitchFamily="50" charset="0"/>
              </a:rPr>
              <a:t>Classic Finger Hair Cut </a:t>
            </a:r>
          </a:p>
          <a:p>
            <a:pPr algn="ctr">
              <a:buFont typeface="Arial" pitchFamily="34" charset="0"/>
              <a:buChar char="•"/>
            </a:pPr>
            <a:r>
              <a:rPr lang="en-US" sz="2000" dirty="0" err="1" smtClean="0">
                <a:solidFill>
                  <a:schemeClr val="bg1"/>
                </a:solidFill>
                <a:latin typeface="Montserrat" panose="00000500000000000000" pitchFamily="50" charset="0"/>
              </a:rPr>
              <a:t>Econsave</a:t>
            </a:r>
            <a:r>
              <a:rPr lang="en-US" sz="2000" dirty="0" smtClean="0">
                <a:solidFill>
                  <a:schemeClr val="bg1"/>
                </a:solidFill>
                <a:latin typeface="Montserrat" panose="00000500000000000000" pitchFamily="50" charset="0"/>
              </a:rPr>
              <a:t> Butterworth</a:t>
            </a:r>
          </a:p>
          <a:p>
            <a:pPr algn="ctr">
              <a:buFont typeface="Arial" pitchFamily="34" charset="0"/>
              <a:buChar char="•"/>
            </a:pPr>
            <a:r>
              <a:rPr lang="en-US" sz="2000" dirty="0" err="1" smtClean="0">
                <a:solidFill>
                  <a:schemeClr val="bg1"/>
                </a:solidFill>
                <a:latin typeface="Montserrat" panose="00000500000000000000" pitchFamily="50" charset="0"/>
              </a:rPr>
              <a:t>Econsave</a:t>
            </a:r>
            <a:r>
              <a:rPr lang="en-US" sz="2000" dirty="0" smtClean="0">
                <a:solidFill>
                  <a:schemeClr val="bg1"/>
                </a:solidFill>
                <a:latin typeface="Montserrat" panose="00000500000000000000" pitchFamily="50" charset="0"/>
              </a:rPr>
              <a:t> Summit</a:t>
            </a:r>
          </a:p>
          <a:p>
            <a:pPr algn="ctr">
              <a:buFont typeface="Arial" pitchFamily="34" charset="0"/>
              <a:buChar char="•"/>
            </a:pPr>
            <a:endParaRPr lang="en-US" sz="2000" dirty="0">
              <a:solidFill>
                <a:schemeClr val="bg1"/>
              </a:solidFill>
              <a:latin typeface="Montserrat" panose="00000500000000000000" pitchFamily="50" charset="0"/>
            </a:endParaRPr>
          </a:p>
        </p:txBody>
      </p:sp>
      <p:pic>
        <p:nvPicPr>
          <p:cNvPr id="41987" name="Picture 3" descr="C:\Users\sitinurhayati.MPSP1\AppData\Local\Microsoft\Windows\Temporary Internet Files\Content.IE5\573KDZWO\CARD%20RFL%20DATO'%20Sr%20HJ%20ROZALI[1].jpg"/>
          <p:cNvPicPr>
            <a:picLocks noChangeAspect="1" noChangeArrowheads="1"/>
          </p:cNvPicPr>
          <p:nvPr/>
        </p:nvPicPr>
        <p:blipFill>
          <a:blip r:embed="rId4" cstate="print"/>
          <a:srcRect/>
          <a:stretch>
            <a:fillRect/>
          </a:stretch>
        </p:blipFill>
        <p:spPr bwMode="auto">
          <a:xfrm>
            <a:off x="142844" y="3714752"/>
            <a:ext cx="1929384" cy="2965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lstStyle/>
          <a:p>
            <a:r>
              <a:rPr lang="en-US" dirty="0" smtClean="0"/>
              <a:t>RECYLING RATE</a:t>
            </a:r>
            <a:endParaRPr lang="ms-MY" dirty="0"/>
          </a:p>
        </p:txBody>
      </p:sp>
      <p:sp>
        <p:nvSpPr>
          <p:cNvPr id="3" name="Content Placeholder 2"/>
          <p:cNvSpPr>
            <a:spLocks noGrp="1"/>
          </p:cNvSpPr>
          <p:nvPr>
            <p:ph idx="1"/>
          </p:nvPr>
        </p:nvSpPr>
        <p:spPr>
          <a:xfrm>
            <a:off x="428596" y="3857628"/>
            <a:ext cx="8229600" cy="1714512"/>
          </a:xfrm>
        </p:spPr>
        <p:txBody>
          <a:bodyPr/>
          <a:lstStyle/>
          <a:p>
            <a:r>
              <a:rPr lang="en-US" sz="1600" dirty="0" err="1" smtClean="0"/>
              <a:t>Seberang</a:t>
            </a:r>
            <a:r>
              <a:rPr lang="en-US" sz="1600" dirty="0" smtClean="0"/>
              <a:t> </a:t>
            </a:r>
            <a:r>
              <a:rPr lang="en-US" sz="1600" dirty="0" err="1" smtClean="0"/>
              <a:t>Perai</a:t>
            </a:r>
            <a:r>
              <a:rPr lang="en-US" sz="1600" dirty="0" smtClean="0"/>
              <a:t> has achieved the highest recycling rate in Malaysia at 47.15% in 2018, an increase of 3.9% from 2017.</a:t>
            </a:r>
          </a:p>
          <a:p>
            <a:r>
              <a:rPr lang="en-US" sz="1600" dirty="0" err="1" smtClean="0"/>
              <a:t>Seberang</a:t>
            </a:r>
            <a:r>
              <a:rPr lang="en-US" sz="1600" dirty="0" smtClean="0"/>
              <a:t> </a:t>
            </a:r>
            <a:r>
              <a:rPr lang="en-US" sz="1600" dirty="0" err="1" smtClean="0"/>
              <a:t>Perai</a:t>
            </a:r>
            <a:r>
              <a:rPr lang="en-US" sz="1600" dirty="0" smtClean="0"/>
              <a:t> target 70% recycling rate and 50% reduction in waste generation by 2022.</a:t>
            </a:r>
          </a:p>
          <a:p>
            <a:pPr marL="342900" lvl="1" indent="-342900">
              <a:buFont typeface="Arial" pitchFamily="34" charset="0"/>
              <a:buChar char="•"/>
            </a:pPr>
            <a:r>
              <a:rPr lang="ms-MY" sz="1600" dirty="0" smtClean="0"/>
              <a:t> Greenhouse gas (GHG) emission is reduced from 8.0 tonnes CO2e per capita to 4.65 tonnes CO2e per capita by 2022.</a:t>
            </a:r>
            <a:endParaRPr lang="ms-MY" sz="1800" dirty="0" smtClean="0"/>
          </a:p>
          <a:p>
            <a:endParaRPr lang="en-US" sz="1600" dirty="0" smtClean="0"/>
          </a:p>
          <a:p>
            <a:endParaRPr lang="en-US" sz="1600" dirty="0" smtClean="0"/>
          </a:p>
          <a:p>
            <a:endParaRPr lang="ms-MY" sz="1600" dirty="0"/>
          </a:p>
        </p:txBody>
      </p:sp>
      <p:sp>
        <p:nvSpPr>
          <p:cNvPr id="4" name="Slide Number Placeholder 3"/>
          <p:cNvSpPr>
            <a:spLocks noGrp="1"/>
          </p:cNvSpPr>
          <p:nvPr>
            <p:ph type="sldNum" sz="quarter" idx="12"/>
          </p:nvPr>
        </p:nvSpPr>
        <p:spPr/>
        <p:txBody>
          <a:bodyPr/>
          <a:lstStyle/>
          <a:p>
            <a:pPr>
              <a:defRPr/>
            </a:pPr>
            <a:fld id="{3A6EF7BB-8746-46B3-AEFD-73ECA64E9E4B}" type="slidenum">
              <a:rPr lang="ms-MY" smtClean="0"/>
              <a:pPr>
                <a:defRPr/>
              </a:pPr>
              <a:t>27</a:t>
            </a:fld>
            <a:endParaRPr lang="ms-MY"/>
          </a:p>
        </p:txBody>
      </p:sp>
      <p:graphicFrame>
        <p:nvGraphicFramePr>
          <p:cNvPr id="5" name="Table 4"/>
          <p:cNvGraphicFramePr>
            <a:graphicFrameLocks noGrp="1"/>
          </p:cNvGraphicFramePr>
          <p:nvPr/>
        </p:nvGraphicFramePr>
        <p:xfrm>
          <a:off x="428596" y="1285860"/>
          <a:ext cx="8286804" cy="2357454"/>
        </p:xfrm>
        <a:graphic>
          <a:graphicData uri="http://schemas.openxmlformats.org/drawingml/2006/table">
            <a:tbl>
              <a:tblPr firstRow="1" bandRow="1">
                <a:tableStyleId>{93296810-A885-4BE3-A3E7-6D5BEEA58F35}</a:tableStyleId>
              </a:tblPr>
              <a:tblGrid>
                <a:gridCol w="690567"/>
                <a:gridCol w="690567"/>
                <a:gridCol w="690567"/>
                <a:gridCol w="690567"/>
                <a:gridCol w="690567"/>
                <a:gridCol w="690567"/>
                <a:gridCol w="690567"/>
                <a:gridCol w="690567"/>
                <a:gridCol w="690567"/>
                <a:gridCol w="690567"/>
                <a:gridCol w="690567"/>
                <a:gridCol w="690567"/>
              </a:tblGrid>
              <a:tr h="785818">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98425">
                        <a:lnSpc>
                          <a:spcPct val="115000"/>
                        </a:lnSpc>
                        <a:spcAft>
                          <a:spcPts val="0"/>
                        </a:spcAft>
                      </a:pPr>
                      <a:r>
                        <a:rPr lang="en-US" sz="1400" b="1" spc="-105" dirty="0">
                          <a:solidFill>
                            <a:schemeClr val="tx1"/>
                          </a:solidFill>
                          <a:latin typeface="Calibri"/>
                          <a:ea typeface="Calibri"/>
                          <a:cs typeface="Calibri"/>
                        </a:rPr>
                        <a:t>YEAR</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209550">
                        <a:lnSpc>
                          <a:spcPct val="115000"/>
                        </a:lnSpc>
                        <a:spcAft>
                          <a:spcPts val="0"/>
                        </a:spcAft>
                      </a:pPr>
                      <a:r>
                        <a:rPr lang="en-US" sz="1400" b="1" spc="-5" dirty="0">
                          <a:solidFill>
                            <a:schemeClr val="tx1"/>
                          </a:solidFill>
                          <a:latin typeface="Calibri"/>
                          <a:ea typeface="Calibri"/>
                          <a:cs typeface="Calibri"/>
                        </a:rPr>
                        <a:t>2008</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183515">
                        <a:lnSpc>
                          <a:spcPct val="115000"/>
                        </a:lnSpc>
                        <a:spcAft>
                          <a:spcPts val="0"/>
                        </a:spcAft>
                      </a:pPr>
                      <a:r>
                        <a:rPr lang="en-US" sz="1400" b="1" spc="-5" dirty="0">
                          <a:solidFill>
                            <a:schemeClr val="tx1"/>
                          </a:solidFill>
                          <a:latin typeface="Calibri"/>
                          <a:ea typeface="Calibri"/>
                          <a:cs typeface="Calibri"/>
                        </a:rPr>
                        <a:t>2009</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205105">
                        <a:lnSpc>
                          <a:spcPct val="115000"/>
                        </a:lnSpc>
                        <a:spcAft>
                          <a:spcPts val="0"/>
                        </a:spcAft>
                      </a:pPr>
                      <a:r>
                        <a:rPr lang="en-US" sz="1400" b="1" spc="-5" dirty="0">
                          <a:solidFill>
                            <a:schemeClr val="tx1"/>
                          </a:solidFill>
                          <a:latin typeface="Calibri"/>
                          <a:ea typeface="Calibri"/>
                          <a:cs typeface="Calibri"/>
                        </a:rPr>
                        <a:t>2010</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183515">
                        <a:lnSpc>
                          <a:spcPct val="115000"/>
                        </a:lnSpc>
                        <a:spcAft>
                          <a:spcPts val="0"/>
                        </a:spcAft>
                      </a:pPr>
                      <a:r>
                        <a:rPr lang="en-US" sz="1400" b="1" spc="-5" dirty="0">
                          <a:solidFill>
                            <a:schemeClr val="tx1"/>
                          </a:solidFill>
                          <a:latin typeface="Calibri"/>
                          <a:ea typeface="Calibri"/>
                          <a:cs typeface="Calibri"/>
                        </a:rPr>
                        <a:t>2011</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183515">
                        <a:lnSpc>
                          <a:spcPct val="115000"/>
                        </a:lnSpc>
                        <a:spcAft>
                          <a:spcPts val="0"/>
                        </a:spcAft>
                      </a:pPr>
                      <a:r>
                        <a:rPr lang="en-US" sz="1400" b="1" spc="-5" dirty="0">
                          <a:solidFill>
                            <a:schemeClr val="tx1"/>
                          </a:solidFill>
                          <a:latin typeface="Calibri"/>
                          <a:ea typeface="Calibri"/>
                          <a:cs typeface="Calibri"/>
                        </a:rPr>
                        <a:t>2012</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90"/>
                        </a:spcBef>
                        <a:spcAft>
                          <a:spcPts val="0"/>
                        </a:spcAft>
                      </a:pPr>
                      <a:endParaRPr lang="en-US" sz="1400" dirty="0">
                        <a:solidFill>
                          <a:schemeClr val="tx1"/>
                        </a:solidFill>
                        <a:latin typeface="Calibri"/>
                        <a:ea typeface="Calibri"/>
                        <a:cs typeface="Times New Roman"/>
                      </a:endParaRPr>
                    </a:p>
                    <a:p>
                      <a:pPr marL="144780">
                        <a:lnSpc>
                          <a:spcPct val="115000"/>
                        </a:lnSpc>
                        <a:spcAft>
                          <a:spcPts val="0"/>
                        </a:spcAft>
                      </a:pPr>
                      <a:r>
                        <a:rPr lang="en-US" sz="1400" b="1" spc="-5" dirty="0">
                          <a:solidFill>
                            <a:schemeClr val="tx1"/>
                          </a:solidFill>
                          <a:latin typeface="Calibri"/>
                          <a:ea typeface="Calibri"/>
                          <a:cs typeface="Calibri"/>
                        </a:rPr>
                        <a:t>2013</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145415">
                        <a:lnSpc>
                          <a:spcPct val="115000"/>
                        </a:lnSpc>
                        <a:spcAft>
                          <a:spcPts val="0"/>
                        </a:spcAft>
                      </a:pPr>
                      <a:r>
                        <a:rPr lang="en-US" sz="1400" b="1" spc="-5" dirty="0">
                          <a:solidFill>
                            <a:schemeClr val="tx1"/>
                          </a:solidFill>
                          <a:latin typeface="Calibri"/>
                          <a:ea typeface="Calibri"/>
                          <a:cs typeface="Calibri"/>
                        </a:rPr>
                        <a:t>2014</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202565">
                        <a:lnSpc>
                          <a:spcPct val="115000"/>
                        </a:lnSpc>
                        <a:spcAft>
                          <a:spcPts val="0"/>
                        </a:spcAft>
                      </a:pPr>
                      <a:r>
                        <a:rPr lang="en-US" sz="1400" b="1" spc="-5" dirty="0">
                          <a:solidFill>
                            <a:schemeClr val="tx1"/>
                          </a:solidFill>
                          <a:latin typeface="Calibri"/>
                          <a:ea typeface="Calibri"/>
                          <a:cs typeface="Calibri"/>
                        </a:rPr>
                        <a:t>2015</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193675">
                        <a:lnSpc>
                          <a:spcPct val="115000"/>
                        </a:lnSpc>
                        <a:spcAft>
                          <a:spcPts val="0"/>
                        </a:spcAft>
                      </a:pPr>
                      <a:r>
                        <a:rPr lang="en-US" sz="1400" b="1" spc="-5" dirty="0">
                          <a:solidFill>
                            <a:schemeClr val="tx1"/>
                          </a:solidFill>
                          <a:latin typeface="Calibri"/>
                          <a:ea typeface="Calibri"/>
                          <a:cs typeface="Calibri"/>
                        </a:rPr>
                        <a:t>2016</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195580">
                        <a:lnSpc>
                          <a:spcPct val="115000"/>
                        </a:lnSpc>
                        <a:spcAft>
                          <a:spcPts val="0"/>
                        </a:spcAft>
                      </a:pPr>
                      <a:r>
                        <a:rPr lang="en-US" sz="1400" b="1" spc="-5" dirty="0">
                          <a:solidFill>
                            <a:schemeClr val="tx1"/>
                          </a:solidFill>
                          <a:latin typeface="Calibri"/>
                          <a:ea typeface="Calibri"/>
                          <a:cs typeface="Calibri"/>
                        </a:rPr>
                        <a:t>2017</a:t>
                      </a:r>
                      <a:endParaRPr lang="en-MY" sz="1400" dirty="0">
                        <a:solidFill>
                          <a:schemeClr val="tx1"/>
                        </a:solidFill>
                        <a:latin typeface="Calibri"/>
                        <a:ea typeface="Calibri"/>
                        <a:cs typeface="Times New Roman"/>
                      </a:endParaRPr>
                    </a:p>
                  </a:txBody>
                  <a:tcPr marL="0" marR="0" marT="0" marB="0"/>
                </a:tc>
                <a:tc>
                  <a:txBody>
                    <a:bodyPr/>
                    <a:lstStyle/>
                    <a:p>
                      <a:pPr>
                        <a:lnSpc>
                          <a:spcPts val="1100"/>
                        </a:lnSpc>
                        <a:spcBef>
                          <a:spcPts val="65"/>
                        </a:spcBef>
                        <a:spcAft>
                          <a:spcPts val="0"/>
                        </a:spcAft>
                      </a:pPr>
                      <a:endParaRPr lang="en-US" sz="1400" dirty="0">
                        <a:solidFill>
                          <a:schemeClr val="tx1"/>
                        </a:solidFill>
                        <a:latin typeface="Calibri"/>
                        <a:ea typeface="Calibri"/>
                        <a:cs typeface="Times New Roman"/>
                      </a:endParaRPr>
                    </a:p>
                    <a:p>
                      <a:pPr marL="195580">
                        <a:lnSpc>
                          <a:spcPct val="115000"/>
                        </a:lnSpc>
                        <a:spcAft>
                          <a:spcPts val="0"/>
                        </a:spcAft>
                      </a:pPr>
                      <a:r>
                        <a:rPr lang="en-US" sz="1400" b="1" spc="-5" dirty="0">
                          <a:solidFill>
                            <a:schemeClr val="tx1"/>
                          </a:solidFill>
                          <a:latin typeface="Calibri"/>
                          <a:ea typeface="Calibri"/>
                          <a:cs typeface="Calibri"/>
                        </a:rPr>
                        <a:t>2018</a:t>
                      </a:r>
                      <a:endParaRPr lang="en-MY" sz="1400" dirty="0">
                        <a:solidFill>
                          <a:schemeClr val="tx1"/>
                        </a:solidFill>
                        <a:latin typeface="Calibri"/>
                        <a:ea typeface="Calibri"/>
                        <a:cs typeface="Times New Roman"/>
                      </a:endParaRPr>
                    </a:p>
                  </a:txBody>
                  <a:tcPr marL="0" marR="0" marT="0" marB="0"/>
                </a:tc>
              </a:tr>
              <a:tr h="785818">
                <a:tc>
                  <a:txBody>
                    <a:bodyPr/>
                    <a:lstStyle/>
                    <a:p>
                      <a:pPr marL="28575" marR="135890">
                        <a:lnSpc>
                          <a:spcPct val="100000"/>
                        </a:lnSpc>
                        <a:spcBef>
                          <a:spcPts val="0"/>
                        </a:spcBef>
                        <a:spcAft>
                          <a:spcPts val="0"/>
                        </a:spcAft>
                      </a:pPr>
                      <a:endParaRPr lang="en-US" sz="1000" b="1" spc="-5" dirty="0" smtClean="0">
                        <a:latin typeface="Calibri"/>
                        <a:ea typeface="Calibri"/>
                        <a:cs typeface="Calibri"/>
                      </a:endParaRPr>
                    </a:p>
                    <a:p>
                      <a:pPr marL="28575" marR="135890">
                        <a:lnSpc>
                          <a:spcPct val="100000"/>
                        </a:lnSpc>
                        <a:spcBef>
                          <a:spcPts val="0"/>
                        </a:spcBef>
                        <a:spcAft>
                          <a:spcPts val="0"/>
                        </a:spcAft>
                      </a:pPr>
                      <a:r>
                        <a:rPr lang="en-US" sz="1000" b="1" spc="-5" dirty="0" smtClean="0">
                          <a:latin typeface="Calibri"/>
                          <a:ea typeface="Calibri"/>
                          <a:cs typeface="Calibri"/>
                        </a:rPr>
                        <a:t>WASTE</a:t>
                      </a:r>
                      <a:endParaRPr lang="en-MY" sz="1100" dirty="0">
                        <a:latin typeface="Calibri"/>
                        <a:ea typeface="Calibri"/>
                        <a:cs typeface="Times New Roman"/>
                      </a:endParaRPr>
                    </a:p>
                    <a:p>
                      <a:pPr marL="28575" marR="135890">
                        <a:lnSpc>
                          <a:spcPct val="100000"/>
                        </a:lnSpc>
                        <a:spcBef>
                          <a:spcPts val="0"/>
                        </a:spcBef>
                        <a:spcAft>
                          <a:spcPts val="0"/>
                        </a:spcAft>
                      </a:pPr>
                      <a:r>
                        <a:rPr lang="en-US" sz="1000" b="1" spc="-5" dirty="0">
                          <a:latin typeface="Calibri"/>
                          <a:ea typeface="Calibri"/>
                          <a:cs typeface="Calibri"/>
                        </a:rPr>
                        <a:t>(</a:t>
                      </a:r>
                      <a:r>
                        <a:rPr lang="en-US" sz="1000" b="1" spc="-35" dirty="0">
                          <a:latin typeface="Calibri"/>
                          <a:ea typeface="Calibri"/>
                          <a:cs typeface="Calibri"/>
                        </a:rPr>
                        <a:t>T</a:t>
                      </a:r>
                      <a:r>
                        <a:rPr lang="en-US" sz="1000" b="1" dirty="0">
                          <a:latin typeface="Calibri"/>
                          <a:ea typeface="Calibri"/>
                          <a:cs typeface="Calibri"/>
                        </a:rPr>
                        <a:t>ON</a:t>
                      </a:r>
                      <a:r>
                        <a:rPr lang="en-US" sz="1000" b="1" spc="-5" dirty="0">
                          <a:latin typeface="Calibri"/>
                          <a:ea typeface="Calibri"/>
                          <a:cs typeface="Calibri"/>
                        </a:rPr>
                        <a:t>NE</a:t>
                      </a:r>
                      <a:r>
                        <a:rPr lang="en-US" sz="1000" b="1" dirty="0">
                          <a:latin typeface="Calibri"/>
                          <a:ea typeface="Calibri"/>
                          <a:cs typeface="Calibri"/>
                        </a:rPr>
                        <a:t>)</a:t>
                      </a:r>
                      <a:endParaRPr lang="en-MY" sz="1100" dirty="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dirty="0">
                        <a:latin typeface="Calibri"/>
                        <a:ea typeface="Calibri"/>
                        <a:cs typeface="Times New Roman"/>
                      </a:endParaRPr>
                    </a:p>
                    <a:p>
                      <a:pPr marL="97155">
                        <a:lnSpc>
                          <a:spcPct val="100000"/>
                        </a:lnSpc>
                        <a:spcBef>
                          <a:spcPts val="0"/>
                        </a:spcBef>
                        <a:spcAft>
                          <a:spcPts val="0"/>
                        </a:spcAft>
                      </a:pPr>
                      <a:r>
                        <a:rPr lang="en-US" sz="1000" b="1" spc="-5" dirty="0">
                          <a:latin typeface="Calibri"/>
                          <a:ea typeface="Calibri"/>
                          <a:cs typeface="Calibri"/>
                        </a:rPr>
                        <a:t>564</a:t>
                      </a:r>
                      <a:r>
                        <a:rPr lang="en-US" sz="1000" b="1" dirty="0">
                          <a:latin typeface="Calibri"/>
                          <a:ea typeface="Calibri"/>
                          <a:cs typeface="Calibri"/>
                        </a:rPr>
                        <a:t>,</a:t>
                      </a:r>
                      <a:r>
                        <a:rPr lang="en-US" sz="1000" b="1" spc="-5" dirty="0">
                          <a:latin typeface="Calibri"/>
                          <a:ea typeface="Calibri"/>
                          <a:cs typeface="Calibri"/>
                        </a:rPr>
                        <a:t>941</a:t>
                      </a:r>
                      <a:endParaRPr lang="en-MY" sz="1100" dirty="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dirty="0">
                        <a:latin typeface="Calibri"/>
                        <a:ea typeface="Calibri"/>
                        <a:cs typeface="Times New Roman"/>
                      </a:endParaRPr>
                    </a:p>
                    <a:p>
                      <a:pPr marL="71120">
                        <a:lnSpc>
                          <a:spcPct val="100000"/>
                        </a:lnSpc>
                        <a:spcBef>
                          <a:spcPts val="0"/>
                        </a:spcBef>
                        <a:spcAft>
                          <a:spcPts val="0"/>
                        </a:spcAft>
                      </a:pPr>
                      <a:r>
                        <a:rPr lang="en-US" sz="1000" b="1" spc="-5" dirty="0">
                          <a:latin typeface="Calibri"/>
                          <a:ea typeface="Calibri"/>
                          <a:cs typeface="Calibri"/>
                        </a:rPr>
                        <a:t>560</a:t>
                      </a:r>
                      <a:r>
                        <a:rPr lang="en-US" sz="1000" b="1" dirty="0">
                          <a:latin typeface="Calibri"/>
                          <a:ea typeface="Calibri"/>
                          <a:cs typeface="Calibri"/>
                        </a:rPr>
                        <a:t>,</a:t>
                      </a:r>
                      <a:r>
                        <a:rPr lang="en-US" sz="1000" b="1" spc="-5" dirty="0">
                          <a:latin typeface="Calibri"/>
                          <a:ea typeface="Calibri"/>
                          <a:cs typeface="Calibri"/>
                        </a:rPr>
                        <a:t>602</a:t>
                      </a:r>
                      <a:endParaRPr lang="en-MY" sz="1100" dirty="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dirty="0">
                        <a:latin typeface="Calibri"/>
                        <a:ea typeface="Calibri"/>
                        <a:cs typeface="Times New Roman"/>
                      </a:endParaRPr>
                    </a:p>
                    <a:p>
                      <a:pPr marL="92710">
                        <a:lnSpc>
                          <a:spcPct val="100000"/>
                        </a:lnSpc>
                        <a:spcBef>
                          <a:spcPts val="0"/>
                        </a:spcBef>
                        <a:spcAft>
                          <a:spcPts val="0"/>
                        </a:spcAft>
                      </a:pPr>
                      <a:r>
                        <a:rPr lang="en-US" sz="1000" b="1" spc="-5" dirty="0">
                          <a:latin typeface="Calibri"/>
                          <a:ea typeface="Calibri"/>
                          <a:cs typeface="Calibri"/>
                        </a:rPr>
                        <a:t>555</a:t>
                      </a:r>
                      <a:r>
                        <a:rPr lang="en-US" sz="1000" b="1" dirty="0">
                          <a:latin typeface="Calibri"/>
                          <a:ea typeface="Calibri"/>
                          <a:cs typeface="Calibri"/>
                        </a:rPr>
                        <a:t>,</a:t>
                      </a:r>
                      <a:r>
                        <a:rPr lang="en-US" sz="1000" b="1" spc="-5" dirty="0">
                          <a:latin typeface="Calibri"/>
                          <a:ea typeface="Calibri"/>
                          <a:cs typeface="Calibri"/>
                        </a:rPr>
                        <a:t>956</a:t>
                      </a:r>
                      <a:endParaRPr lang="en-MY" sz="1100" dirty="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dirty="0">
                        <a:latin typeface="Calibri"/>
                        <a:ea typeface="Calibri"/>
                        <a:cs typeface="Times New Roman"/>
                      </a:endParaRPr>
                    </a:p>
                    <a:p>
                      <a:pPr marL="71120">
                        <a:lnSpc>
                          <a:spcPct val="100000"/>
                        </a:lnSpc>
                        <a:spcBef>
                          <a:spcPts val="0"/>
                        </a:spcBef>
                        <a:spcAft>
                          <a:spcPts val="0"/>
                        </a:spcAft>
                      </a:pPr>
                      <a:r>
                        <a:rPr lang="en-US" sz="1000" b="1" spc="-5" dirty="0">
                          <a:latin typeface="Calibri"/>
                          <a:ea typeface="Calibri"/>
                          <a:cs typeface="Calibri"/>
                        </a:rPr>
                        <a:t>546</a:t>
                      </a:r>
                      <a:r>
                        <a:rPr lang="en-US" sz="1000" b="1" dirty="0">
                          <a:latin typeface="Calibri"/>
                          <a:ea typeface="Calibri"/>
                          <a:cs typeface="Calibri"/>
                        </a:rPr>
                        <a:t>,</a:t>
                      </a:r>
                      <a:r>
                        <a:rPr lang="en-US" sz="1000" b="1" spc="-5" dirty="0">
                          <a:latin typeface="Calibri"/>
                          <a:ea typeface="Calibri"/>
                          <a:cs typeface="Calibri"/>
                        </a:rPr>
                        <a:t>345</a:t>
                      </a:r>
                      <a:endParaRPr lang="en-MY" sz="1100" dirty="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dirty="0">
                        <a:latin typeface="Calibri"/>
                        <a:ea typeface="Calibri"/>
                        <a:cs typeface="Times New Roman"/>
                      </a:endParaRPr>
                    </a:p>
                    <a:p>
                      <a:pPr marL="71120">
                        <a:lnSpc>
                          <a:spcPct val="100000"/>
                        </a:lnSpc>
                        <a:spcBef>
                          <a:spcPts val="0"/>
                        </a:spcBef>
                        <a:spcAft>
                          <a:spcPts val="0"/>
                        </a:spcAft>
                      </a:pPr>
                      <a:r>
                        <a:rPr lang="en-US" sz="1000" b="1" spc="-5" dirty="0">
                          <a:latin typeface="Calibri"/>
                          <a:ea typeface="Calibri"/>
                          <a:cs typeface="Calibri"/>
                        </a:rPr>
                        <a:t>528</a:t>
                      </a:r>
                      <a:r>
                        <a:rPr lang="en-US" sz="1000" b="1" dirty="0">
                          <a:latin typeface="Calibri"/>
                          <a:ea typeface="Calibri"/>
                          <a:cs typeface="Calibri"/>
                        </a:rPr>
                        <a:t>,</a:t>
                      </a:r>
                      <a:r>
                        <a:rPr lang="en-US" sz="1000" b="1" spc="-5" dirty="0">
                          <a:latin typeface="Calibri"/>
                          <a:ea typeface="Calibri"/>
                          <a:cs typeface="Calibri"/>
                        </a:rPr>
                        <a:t>275</a:t>
                      </a:r>
                      <a:endParaRPr lang="en-MY" sz="1100" dirty="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dirty="0">
                        <a:latin typeface="Calibri"/>
                        <a:ea typeface="Calibri"/>
                        <a:cs typeface="Times New Roman"/>
                      </a:endParaRPr>
                    </a:p>
                    <a:p>
                      <a:pPr marL="32385">
                        <a:lnSpc>
                          <a:spcPct val="100000"/>
                        </a:lnSpc>
                        <a:spcBef>
                          <a:spcPts val="0"/>
                        </a:spcBef>
                        <a:spcAft>
                          <a:spcPts val="0"/>
                        </a:spcAft>
                      </a:pPr>
                      <a:r>
                        <a:rPr lang="en-US" sz="1000" b="1" spc="-5" dirty="0" smtClean="0">
                          <a:latin typeface="Calibri"/>
                          <a:ea typeface="Calibri"/>
                          <a:cs typeface="Calibri"/>
                        </a:rPr>
                        <a:t>635</a:t>
                      </a:r>
                      <a:r>
                        <a:rPr lang="en-US" sz="1000" b="1" dirty="0" smtClean="0">
                          <a:latin typeface="Calibri"/>
                          <a:ea typeface="Calibri"/>
                          <a:cs typeface="Calibri"/>
                        </a:rPr>
                        <a:t>,</a:t>
                      </a:r>
                      <a:r>
                        <a:rPr lang="en-US" sz="1000" b="1" spc="-5" dirty="0" smtClean="0">
                          <a:latin typeface="Calibri"/>
                          <a:ea typeface="Calibri"/>
                          <a:cs typeface="Calibri"/>
                        </a:rPr>
                        <a:t>555</a:t>
                      </a:r>
                      <a:endParaRPr lang="en-MY" sz="1100" dirty="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a:latin typeface="Calibri"/>
                        <a:ea typeface="Calibri"/>
                        <a:cs typeface="Times New Roman"/>
                      </a:endParaRPr>
                    </a:p>
                    <a:p>
                      <a:pPr marL="33020">
                        <a:lnSpc>
                          <a:spcPct val="100000"/>
                        </a:lnSpc>
                        <a:spcBef>
                          <a:spcPts val="0"/>
                        </a:spcBef>
                        <a:spcAft>
                          <a:spcPts val="0"/>
                        </a:spcAft>
                      </a:pPr>
                      <a:r>
                        <a:rPr lang="en-US" sz="1000" b="1" spc="-5">
                          <a:latin typeface="Calibri"/>
                          <a:ea typeface="Calibri"/>
                          <a:cs typeface="Calibri"/>
                        </a:rPr>
                        <a:t>667</a:t>
                      </a:r>
                      <a:r>
                        <a:rPr lang="en-US" sz="1000" b="1">
                          <a:latin typeface="Calibri"/>
                          <a:ea typeface="Calibri"/>
                          <a:cs typeface="Calibri"/>
                        </a:rPr>
                        <a:t>,</a:t>
                      </a:r>
                      <a:r>
                        <a:rPr lang="en-US" sz="1000" b="1" spc="-5">
                          <a:latin typeface="Calibri"/>
                          <a:ea typeface="Calibri"/>
                          <a:cs typeface="Calibri"/>
                        </a:rPr>
                        <a:t>955</a:t>
                      </a:r>
                      <a:endParaRPr lang="en-MY" sz="110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a:latin typeface="Calibri"/>
                        <a:ea typeface="Calibri"/>
                        <a:cs typeface="Times New Roman"/>
                      </a:endParaRPr>
                    </a:p>
                    <a:p>
                      <a:pPr marL="90170">
                        <a:lnSpc>
                          <a:spcPct val="100000"/>
                        </a:lnSpc>
                        <a:spcBef>
                          <a:spcPts val="0"/>
                        </a:spcBef>
                        <a:spcAft>
                          <a:spcPts val="0"/>
                        </a:spcAft>
                      </a:pPr>
                      <a:r>
                        <a:rPr lang="en-US" sz="1000" b="1" spc="-5">
                          <a:latin typeface="Calibri"/>
                          <a:ea typeface="Calibri"/>
                          <a:cs typeface="Calibri"/>
                        </a:rPr>
                        <a:t>729</a:t>
                      </a:r>
                      <a:r>
                        <a:rPr lang="en-US" sz="1000" b="1">
                          <a:latin typeface="Calibri"/>
                          <a:ea typeface="Calibri"/>
                          <a:cs typeface="Calibri"/>
                        </a:rPr>
                        <a:t>,</a:t>
                      </a:r>
                      <a:r>
                        <a:rPr lang="en-US" sz="1000" b="1" spc="-5">
                          <a:latin typeface="Calibri"/>
                          <a:ea typeface="Calibri"/>
                          <a:cs typeface="Calibri"/>
                        </a:rPr>
                        <a:t>718</a:t>
                      </a:r>
                      <a:endParaRPr lang="en-MY" sz="110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a:latin typeface="Calibri"/>
                        <a:ea typeface="Calibri"/>
                        <a:cs typeface="Times New Roman"/>
                      </a:endParaRPr>
                    </a:p>
                    <a:p>
                      <a:pPr marL="81280">
                        <a:lnSpc>
                          <a:spcPct val="100000"/>
                        </a:lnSpc>
                        <a:spcBef>
                          <a:spcPts val="0"/>
                        </a:spcBef>
                        <a:spcAft>
                          <a:spcPts val="0"/>
                        </a:spcAft>
                      </a:pPr>
                      <a:r>
                        <a:rPr lang="en-US" sz="1000" b="1" spc="-5">
                          <a:latin typeface="Calibri"/>
                          <a:ea typeface="Calibri"/>
                          <a:cs typeface="Calibri"/>
                        </a:rPr>
                        <a:t>756</a:t>
                      </a:r>
                      <a:r>
                        <a:rPr lang="en-US" sz="1000" b="1">
                          <a:latin typeface="Calibri"/>
                          <a:ea typeface="Calibri"/>
                          <a:cs typeface="Calibri"/>
                        </a:rPr>
                        <a:t>,</a:t>
                      </a:r>
                      <a:r>
                        <a:rPr lang="en-US" sz="1000" b="1" spc="-5">
                          <a:latin typeface="Calibri"/>
                          <a:ea typeface="Calibri"/>
                          <a:cs typeface="Calibri"/>
                        </a:rPr>
                        <a:t>198</a:t>
                      </a:r>
                      <a:endParaRPr lang="en-MY" sz="110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a:latin typeface="Calibri"/>
                        <a:ea typeface="Calibri"/>
                        <a:cs typeface="Times New Roman"/>
                      </a:endParaRPr>
                    </a:p>
                    <a:p>
                      <a:pPr marL="83185">
                        <a:lnSpc>
                          <a:spcPct val="100000"/>
                        </a:lnSpc>
                        <a:spcBef>
                          <a:spcPts val="0"/>
                        </a:spcBef>
                        <a:spcAft>
                          <a:spcPts val="0"/>
                        </a:spcAft>
                      </a:pPr>
                      <a:r>
                        <a:rPr lang="en-US" sz="1000" b="1" spc="-5">
                          <a:latin typeface="Calibri"/>
                          <a:ea typeface="Calibri"/>
                          <a:cs typeface="Calibri"/>
                        </a:rPr>
                        <a:t>798</a:t>
                      </a:r>
                      <a:r>
                        <a:rPr lang="en-US" sz="1000" b="1">
                          <a:latin typeface="Calibri"/>
                          <a:ea typeface="Calibri"/>
                          <a:cs typeface="Calibri"/>
                        </a:rPr>
                        <a:t>,</a:t>
                      </a:r>
                      <a:r>
                        <a:rPr lang="en-US" sz="1000" b="1" spc="-5">
                          <a:latin typeface="Calibri"/>
                          <a:ea typeface="Calibri"/>
                          <a:cs typeface="Calibri"/>
                        </a:rPr>
                        <a:t>364</a:t>
                      </a:r>
                      <a:endParaRPr lang="en-MY" sz="1100">
                        <a:latin typeface="Calibri"/>
                        <a:ea typeface="Calibri"/>
                        <a:cs typeface="Times New Roman"/>
                      </a:endParaRPr>
                    </a:p>
                  </a:txBody>
                  <a:tcPr marL="0" marR="0" marT="0" marB="0"/>
                </a:tc>
                <a:tc>
                  <a:txBody>
                    <a:bodyPr/>
                    <a:lstStyle/>
                    <a:p>
                      <a:pPr>
                        <a:lnSpc>
                          <a:spcPct val="100000"/>
                        </a:lnSpc>
                        <a:spcBef>
                          <a:spcPts val="0"/>
                        </a:spcBef>
                        <a:spcAft>
                          <a:spcPts val="0"/>
                        </a:spcAft>
                      </a:pPr>
                      <a:endParaRPr lang="en-US" sz="1000" dirty="0">
                        <a:latin typeface="Calibri"/>
                        <a:ea typeface="Calibri"/>
                        <a:cs typeface="Times New Roman"/>
                      </a:endParaRPr>
                    </a:p>
                    <a:p>
                      <a:pPr marL="83185">
                        <a:lnSpc>
                          <a:spcPct val="100000"/>
                        </a:lnSpc>
                        <a:spcBef>
                          <a:spcPts val="0"/>
                        </a:spcBef>
                        <a:spcAft>
                          <a:spcPts val="0"/>
                        </a:spcAft>
                      </a:pPr>
                      <a:r>
                        <a:rPr lang="en-US" sz="1000" b="1" spc="-5" dirty="0">
                          <a:latin typeface="Calibri"/>
                          <a:ea typeface="Calibri"/>
                          <a:cs typeface="Calibri"/>
                        </a:rPr>
                        <a:t>902</a:t>
                      </a:r>
                      <a:r>
                        <a:rPr lang="en-US" sz="1000" b="1" dirty="0">
                          <a:latin typeface="Calibri"/>
                          <a:ea typeface="Calibri"/>
                          <a:cs typeface="Calibri"/>
                        </a:rPr>
                        <a:t>,</a:t>
                      </a:r>
                      <a:r>
                        <a:rPr lang="en-US" sz="1000" b="1" spc="-5" dirty="0">
                          <a:latin typeface="Calibri"/>
                          <a:ea typeface="Calibri"/>
                          <a:cs typeface="Calibri"/>
                        </a:rPr>
                        <a:t>631</a:t>
                      </a:r>
                      <a:endParaRPr lang="en-MY" sz="1100" dirty="0">
                        <a:latin typeface="Calibri"/>
                        <a:ea typeface="Calibri"/>
                        <a:cs typeface="Times New Roman"/>
                      </a:endParaRPr>
                    </a:p>
                  </a:txBody>
                  <a:tcPr marL="0" marR="0" marT="0" marB="0"/>
                </a:tc>
              </a:tr>
              <a:tr h="785818">
                <a:tc>
                  <a:txBody>
                    <a:bodyPr/>
                    <a:lstStyle/>
                    <a:p>
                      <a:pPr>
                        <a:lnSpc>
                          <a:spcPts val="1000"/>
                        </a:lnSpc>
                        <a:spcAft>
                          <a:spcPts val="0"/>
                        </a:spcAft>
                      </a:pPr>
                      <a:endParaRPr lang="en-US" sz="1000" dirty="0">
                        <a:latin typeface="Calibri"/>
                        <a:ea typeface="Calibri"/>
                        <a:cs typeface="Times New Roman"/>
                      </a:endParaRPr>
                    </a:p>
                    <a:p>
                      <a:pPr marL="28575" marR="26670">
                        <a:lnSpc>
                          <a:spcPct val="112000"/>
                        </a:lnSpc>
                        <a:spcAft>
                          <a:spcPts val="0"/>
                        </a:spcAft>
                      </a:pPr>
                      <a:r>
                        <a:rPr lang="en-US" sz="1000" b="1" dirty="0">
                          <a:latin typeface="Calibri"/>
                          <a:ea typeface="Calibri"/>
                          <a:cs typeface="Calibri"/>
                        </a:rPr>
                        <a:t>RECYCLING </a:t>
                      </a:r>
                      <a:r>
                        <a:rPr lang="en-US" sz="1000" b="1" spc="-5" dirty="0">
                          <a:latin typeface="Calibri"/>
                          <a:ea typeface="Calibri"/>
                          <a:cs typeface="Calibri"/>
                        </a:rPr>
                        <a:t>(</a:t>
                      </a:r>
                      <a:r>
                        <a:rPr lang="en-US" sz="1000" b="1" spc="-35" dirty="0">
                          <a:latin typeface="Calibri"/>
                          <a:ea typeface="Calibri"/>
                          <a:cs typeface="Calibri"/>
                        </a:rPr>
                        <a:t>T</a:t>
                      </a:r>
                      <a:r>
                        <a:rPr lang="en-US" sz="1000" b="1" dirty="0">
                          <a:latin typeface="Calibri"/>
                          <a:ea typeface="Calibri"/>
                          <a:cs typeface="Calibri"/>
                        </a:rPr>
                        <a:t>ONNE)</a:t>
                      </a:r>
                      <a:endParaRPr lang="en-MY" sz="1100" dirty="0">
                        <a:latin typeface="Calibri"/>
                        <a:ea typeface="Calibri"/>
                        <a:cs typeface="Times New Roman"/>
                      </a:endParaRPr>
                    </a:p>
                  </a:txBody>
                  <a:tcPr marL="0" marR="0" marT="0" marB="0"/>
                </a:tc>
                <a:tc>
                  <a:txBody>
                    <a:bodyPr/>
                    <a:lstStyle/>
                    <a:p>
                      <a:pPr>
                        <a:lnSpc>
                          <a:spcPts val="800"/>
                        </a:lnSpc>
                        <a:spcBef>
                          <a:spcPts val="50"/>
                        </a:spcBef>
                        <a:spcAft>
                          <a:spcPts val="0"/>
                        </a:spcAft>
                      </a:pPr>
                      <a:endParaRPr lang="en-US" sz="1000">
                        <a:latin typeface="Calibri"/>
                        <a:ea typeface="Calibri"/>
                        <a:cs typeface="Times New Roman"/>
                      </a:endParaRPr>
                    </a:p>
                    <a:p>
                      <a:pPr marL="66675" marR="22225" indent="30480">
                        <a:lnSpc>
                          <a:spcPct val="171000"/>
                        </a:lnSpc>
                        <a:spcAft>
                          <a:spcPts val="0"/>
                        </a:spcAft>
                      </a:pPr>
                      <a:r>
                        <a:rPr lang="en-US" sz="1000" b="1" spc="-5">
                          <a:latin typeface="Calibri"/>
                          <a:ea typeface="Calibri"/>
                          <a:cs typeface="Calibri"/>
                        </a:rPr>
                        <a:t>124</a:t>
                      </a:r>
                      <a:r>
                        <a:rPr lang="en-US" sz="1000" b="1">
                          <a:latin typeface="Calibri"/>
                          <a:ea typeface="Calibri"/>
                          <a:cs typeface="Calibri"/>
                        </a:rPr>
                        <a:t>,</a:t>
                      </a:r>
                      <a:r>
                        <a:rPr lang="en-US" sz="1000" b="1" spc="-5">
                          <a:latin typeface="Calibri"/>
                          <a:ea typeface="Calibri"/>
                          <a:cs typeface="Calibri"/>
                        </a:rPr>
                        <a:t>121 (21</a:t>
                      </a:r>
                      <a:r>
                        <a:rPr lang="en-US" sz="1000" b="1">
                          <a:latin typeface="Calibri"/>
                          <a:ea typeface="Calibri"/>
                          <a:cs typeface="Calibri"/>
                        </a:rPr>
                        <a:t>.</a:t>
                      </a:r>
                      <a:r>
                        <a:rPr lang="en-US" sz="1000" b="1" spc="-5">
                          <a:latin typeface="Calibri"/>
                          <a:ea typeface="Calibri"/>
                          <a:cs typeface="Calibri"/>
                        </a:rPr>
                        <a:t>97%)</a:t>
                      </a:r>
                      <a:endParaRPr lang="en-MY" sz="1100">
                        <a:latin typeface="Calibri"/>
                        <a:ea typeface="Calibri"/>
                        <a:cs typeface="Times New Roman"/>
                      </a:endParaRPr>
                    </a:p>
                  </a:txBody>
                  <a:tcPr marL="0" marR="0" marT="0" marB="0"/>
                </a:tc>
                <a:tc>
                  <a:txBody>
                    <a:bodyPr/>
                    <a:lstStyle/>
                    <a:p>
                      <a:pPr>
                        <a:lnSpc>
                          <a:spcPts val="800"/>
                        </a:lnSpc>
                        <a:spcBef>
                          <a:spcPts val="50"/>
                        </a:spcBef>
                        <a:spcAft>
                          <a:spcPts val="0"/>
                        </a:spcAft>
                      </a:pPr>
                      <a:endParaRPr lang="en-US" sz="1000">
                        <a:latin typeface="Calibri"/>
                        <a:ea typeface="Calibri"/>
                        <a:cs typeface="Times New Roman"/>
                      </a:endParaRPr>
                    </a:p>
                    <a:p>
                      <a:pPr marL="40640" indent="30480">
                        <a:lnSpc>
                          <a:spcPct val="171000"/>
                        </a:lnSpc>
                        <a:spcAft>
                          <a:spcPts val="0"/>
                        </a:spcAft>
                      </a:pPr>
                      <a:r>
                        <a:rPr lang="en-US" sz="1000" b="1" spc="-5">
                          <a:latin typeface="Calibri"/>
                          <a:ea typeface="Calibri"/>
                          <a:cs typeface="Calibri"/>
                        </a:rPr>
                        <a:t>132</a:t>
                      </a:r>
                      <a:r>
                        <a:rPr lang="en-US" sz="1000" b="1">
                          <a:latin typeface="Calibri"/>
                          <a:ea typeface="Calibri"/>
                          <a:cs typeface="Calibri"/>
                        </a:rPr>
                        <a:t>,</a:t>
                      </a:r>
                      <a:r>
                        <a:rPr lang="en-US" sz="1000" b="1" spc="-5">
                          <a:latin typeface="Calibri"/>
                          <a:ea typeface="Calibri"/>
                          <a:cs typeface="Calibri"/>
                        </a:rPr>
                        <a:t>039 (23</a:t>
                      </a:r>
                      <a:r>
                        <a:rPr lang="en-US" sz="1000" b="1">
                          <a:latin typeface="Calibri"/>
                          <a:ea typeface="Calibri"/>
                          <a:cs typeface="Calibri"/>
                        </a:rPr>
                        <a:t>.</a:t>
                      </a:r>
                      <a:r>
                        <a:rPr lang="en-US" sz="1000" b="1" spc="-5">
                          <a:latin typeface="Calibri"/>
                          <a:ea typeface="Calibri"/>
                          <a:cs typeface="Calibri"/>
                        </a:rPr>
                        <a:t>55%)</a:t>
                      </a:r>
                      <a:endParaRPr lang="en-MY" sz="1100">
                        <a:latin typeface="Calibri"/>
                        <a:ea typeface="Calibri"/>
                        <a:cs typeface="Times New Roman"/>
                      </a:endParaRPr>
                    </a:p>
                  </a:txBody>
                  <a:tcPr marL="0" marR="0" marT="0" marB="0"/>
                </a:tc>
                <a:tc>
                  <a:txBody>
                    <a:bodyPr/>
                    <a:lstStyle/>
                    <a:p>
                      <a:pPr>
                        <a:lnSpc>
                          <a:spcPts val="800"/>
                        </a:lnSpc>
                        <a:spcBef>
                          <a:spcPts val="50"/>
                        </a:spcBef>
                        <a:spcAft>
                          <a:spcPts val="0"/>
                        </a:spcAft>
                      </a:pPr>
                      <a:endParaRPr lang="en-US" sz="1000">
                        <a:latin typeface="Calibri"/>
                        <a:ea typeface="Calibri"/>
                        <a:cs typeface="Times New Roman"/>
                      </a:endParaRPr>
                    </a:p>
                    <a:p>
                      <a:pPr marL="107950" marR="48260" indent="-15240">
                        <a:lnSpc>
                          <a:spcPct val="171000"/>
                        </a:lnSpc>
                        <a:spcAft>
                          <a:spcPts val="0"/>
                        </a:spcAft>
                      </a:pPr>
                      <a:r>
                        <a:rPr lang="en-US" sz="1000" b="1" spc="-5">
                          <a:latin typeface="Calibri"/>
                          <a:ea typeface="Calibri"/>
                          <a:cs typeface="Calibri"/>
                        </a:rPr>
                        <a:t>129</a:t>
                      </a:r>
                      <a:r>
                        <a:rPr lang="en-US" sz="1000" b="1">
                          <a:latin typeface="Calibri"/>
                          <a:ea typeface="Calibri"/>
                          <a:cs typeface="Calibri"/>
                        </a:rPr>
                        <a:t>,</a:t>
                      </a:r>
                      <a:r>
                        <a:rPr lang="en-US" sz="1000" b="1" spc="-5">
                          <a:latin typeface="Calibri"/>
                          <a:ea typeface="Calibri"/>
                          <a:cs typeface="Calibri"/>
                        </a:rPr>
                        <a:t>804 (23</a:t>
                      </a:r>
                      <a:r>
                        <a:rPr lang="en-US" sz="1000" b="1">
                          <a:latin typeface="Calibri"/>
                          <a:ea typeface="Calibri"/>
                          <a:cs typeface="Calibri"/>
                        </a:rPr>
                        <a:t>.</a:t>
                      </a:r>
                      <a:r>
                        <a:rPr lang="en-US" sz="1000" b="1" spc="-5">
                          <a:latin typeface="Calibri"/>
                          <a:ea typeface="Calibri"/>
                          <a:cs typeface="Calibri"/>
                        </a:rPr>
                        <a:t>3%)</a:t>
                      </a:r>
                      <a:endParaRPr lang="en-MY" sz="1100">
                        <a:latin typeface="Calibri"/>
                        <a:ea typeface="Calibri"/>
                        <a:cs typeface="Times New Roman"/>
                      </a:endParaRPr>
                    </a:p>
                  </a:txBody>
                  <a:tcPr marL="0" marR="0" marT="0" marB="0"/>
                </a:tc>
                <a:tc>
                  <a:txBody>
                    <a:bodyPr/>
                    <a:lstStyle/>
                    <a:p>
                      <a:pPr>
                        <a:lnSpc>
                          <a:spcPts val="800"/>
                        </a:lnSpc>
                        <a:spcBef>
                          <a:spcPts val="50"/>
                        </a:spcBef>
                        <a:spcAft>
                          <a:spcPts val="0"/>
                        </a:spcAft>
                      </a:pPr>
                      <a:endParaRPr lang="en-US" sz="1000">
                        <a:latin typeface="Calibri"/>
                        <a:ea typeface="Calibri"/>
                        <a:cs typeface="Times New Roman"/>
                      </a:endParaRPr>
                    </a:p>
                    <a:p>
                      <a:pPr marL="40640" indent="30480">
                        <a:lnSpc>
                          <a:spcPct val="171000"/>
                        </a:lnSpc>
                        <a:spcAft>
                          <a:spcPts val="0"/>
                        </a:spcAft>
                      </a:pPr>
                      <a:r>
                        <a:rPr lang="en-US" sz="1000" b="1" spc="-5">
                          <a:latin typeface="Calibri"/>
                          <a:ea typeface="Calibri"/>
                          <a:cs typeface="Calibri"/>
                        </a:rPr>
                        <a:t>144</a:t>
                      </a:r>
                      <a:r>
                        <a:rPr lang="en-US" sz="1000" b="1">
                          <a:latin typeface="Calibri"/>
                          <a:ea typeface="Calibri"/>
                          <a:cs typeface="Calibri"/>
                        </a:rPr>
                        <a:t>,</a:t>
                      </a:r>
                      <a:r>
                        <a:rPr lang="en-US" sz="1000" b="1" spc="-5">
                          <a:latin typeface="Calibri"/>
                          <a:ea typeface="Calibri"/>
                          <a:cs typeface="Calibri"/>
                        </a:rPr>
                        <a:t>682 (26</a:t>
                      </a:r>
                      <a:r>
                        <a:rPr lang="en-US" sz="1000" b="1">
                          <a:latin typeface="Calibri"/>
                          <a:ea typeface="Calibri"/>
                          <a:cs typeface="Calibri"/>
                        </a:rPr>
                        <a:t>.</a:t>
                      </a:r>
                      <a:r>
                        <a:rPr lang="en-US" sz="1000" b="1" spc="-5">
                          <a:latin typeface="Calibri"/>
                          <a:ea typeface="Calibri"/>
                          <a:cs typeface="Calibri"/>
                        </a:rPr>
                        <a:t>48%)</a:t>
                      </a:r>
                      <a:endParaRPr lang="en-MY" sz="1100">
                        <a:latin typeface="Calibri"/>
                        <a:ea typeface="Calibri"/>
                        <a:cs typeface="Times New Roman"/>
                      </a:endParaRPr>
                    </a:p>
                  </a:txBody>
                  <a:tcPr marL="0" marR="0" marT="0" marB="0"/>
                </a:tc>
                <a:tc>
                  <a:txBody>
                    <a:bodyPr/>
                    <a:lstStyle/>
                    <a:p>
                      <a:pPr>
                        <a:lnSpc>
                          <a:spcPts val="800"/>
                        </a:lnSpc>
                        <a:spcBef>
                          <a:spcPts val="50"/>
                        </a:spcBef>
                        <a:spcAft>
                          <a:spcPts val="0"/>
                        </a:spcAft>
                      </a:pPr>
                      <a:endParaRPr lang="en-US" sz="1000">
                        <a:latin typeface="Calibri"/>
                        <a:ea typeface="Calibri"/>
                        <a:cs typeface="Times New Roman"/>
                      </a:endParaRPr>
                    </a:p>
                    <a:p>
                      <a:pPr marL="40640" indent="30480">
                        <a:lnSpc>
                          <a:spcPct val="171000"/>
                        </a:lnSpc>
                        <a:spcAft>
                          <a:spcPts val="0"/>
                        </a:spcAft>
                      </a:pPr>
                      <a:r>
                        <a:rPr lang="en-US" sz="1000" b="1" spc="-5">
                          <a:latin typeface="Calibri"/>
                          <a:ea typeface="Calibri"/>
                          <a:cs typeface="Calibri"/>
                        </a:rPr>
                        <a:t>157</a:t>
                      </a:r>
                      <a:r>
                        <a:rPr lang="en-US" sz="1000" b="1">
                          <a:latin typeface="Calibri"/>
                          <a:ea typeface="Calibri"/>
                          <a:cs typeface="Calibri"/>
                        </a:rPr>
                        <a:t>,</a:t>
                      </a:r>
                      <a:r>
                        <a:rPr lang="en-US" sz="1000" b="1" spc="-5">
                          <a:latin typeface="Calibri"/>
                          <a:ea typeface="Calibri"/>
                          <a:cs typeface="Calibri"/>
                        </a:rPr>
                        <a:t>286 (29</a:t>
                      </a:r>
                      <a:r>
                        <a:rPr lang="en-US" sz="1000" b="1">
                          <a:latin typeface="Calibri"/>
                          <a:ea typeface="Calibri"/>
                          <a:cs typeface="Calibri"/>
                        </a:rPr>
                        <a:t>.</a:t>
                      </a:r>
                      <a:r>
                        <a:rPr lang="en-US" sz="1000" b="1" spc="-5">
                          <a:latin typeface="Calibri"/>
                          <a:ea typeface="Calibri"/>
                          <a:cs typeface="Calibri"/>
                        </a:rPr>
                        <a:t>77%)</a:t>
                      </a:r>
                      <a:endParaRPr lang="en-MY" sz="1100">
                        <a:latin typeface="Calibri"/>
                        <a:ea typeface="Calibri"/>
                        <a:cs typeface="Times New Roman"/>
                      </a:endParaRPr>
                    </a:p>
                  </a:txBody>
                  <a:tcPr marL="0" marR="0" marT="0" marB="0"/>
                </a:tc>
                <a:tc>
                  <a:txBody>
                    <a:bodyPr/>
                    <a:lstStyle/>
                    <a:p>
                      <a:pPr>
                        <a:lnSpc>
                          <a:spcPts val="850"/>
                        </a:lnSpc>
                        <a:spcBef>
                          <a:spcPts val="20"/>
                        </a:spcBef>
                        <a:spcAft>
                          <a:spcPts val="0"/>
                        </a:spcAft>
                      </a:pPr>
                      <a:endParaRPr lang="en-US" sz="1000">
                        <a:latin typeface="Calibri"/>
                        <a:ea typeface="Calibri"/>
                        <a:cs typeface="Times New Roman"/>
                      </a:endParaRPr>
                    </a:p>
                    <a:p>
                      <a:pPr marL="47625" indent="-15240">
                        <a:lnSpc>
                          <a:spcPct val="171000"/>
                        </a:lnSpc>
                        <a:spcAft>
                          <a:spcPts val="0"/>
                        </a:spcAft>
                      </a:pPr>
                      <a:r>
                        <a:rPr lang="en-US" sz="1000" b="1" spc="-5">
                          <a:latin typeface="Calibri"/>
                          <a:ea typeface="Calibri"/>
                          <a:cs typeface="Calibri"/>
                        </a:rPr>
                        <a:t>207</a:t>
                      </a:r>
                      <a:r>
                        <a:rPr lang="en-US" sz="1000" b="1">
                          <a:latin typeface="Calibri"/>
                          <a:ea typeface="Calibri"/>
                          <a:cs typeface="Calibri"/>
                        </a:rPr>
                        <a:t>,</a:t>
                      </a:r>
                      <a:r>
                        <a:rPr lang="en-US" sz="1000" b="1" spc="-5">
                          <a:latin typeface="Calibri"/>
                          <a:ea typeface="Calibri"/>
                          <a:cs typeface="Calibri"/>
                        </a:rPr>
                        <a:t>849 (32</a:t>
                      </a:r>
                      <a:r>
                        <a:rPr lang="en-US" sz="1000" b="1">
                          <a:latin typeface="Calibri"/>
                          <a:ea typeface="Calibri"/>
                          <a:cs typeface="Calibri"/>
                        </a:rPr>
                        <a:t>.</a:t>
                      </a:r>
                      <a:r>
                        <a:rPr lang="en-US" sz="1000" b="1" spc="-5">
                          <a:latin typeface="Calibri"/>
                          <a:ea typeface="Calibri"/>
                          <a:cs typeface="Calibri"/>
                        </a:rPr>
                        <a:t>7%)</a:t>
                      </a:r>
                      <a:endParaRPr lang="en-MY" sz="1100">
                        <a:latin typeface="Calibri"/>
                        <a:ea typeface="Calibri"/>
                        <a:cs typeface="Times New Roman"/>
                      </a:endParaRPr>
                    </a:p>
                  </a:txBody>
                  <a:tcPr marL="0" marR="0" marT="0" marB="0"/>
                </a:tc>
                <a:tc>
                  <a:txBody>
                    <a:bodyPr/>
                    <a:lstStyle/>
                    <a:p>
                      <a:pPr>
                        <a:lnSpc>
                          <a:spcPts val="800"/>
                        </a:lnSpc>
                        <a:spcBef>
                          <a:spcPts val="45"/>
                        </a:spcBef>
                        <a:spcAft>
                          <a:spcPts val="0"/>
                        </a:spcAft>
                      </a:pPr>
                      <a:endParaRPr lang="en-US" sz="1000">
                        <a:latin typeface="Calibri"/>
                        <a:ea typeface="Calibri"/>
                        <a:cs typeface="Times New Roman"/>
                      </a:endParaRPr>
                    </a:p>
                    <a:p>
                      <a:pPr marL="117475" indent="-83820">
                        <a:lnSpc>
                          <a:spcPct val="171000"/>
                        </a:lnSpc>
                        <a:spcAft>
                          <a:spcPts val="0"/>
                        </a:spcAft>
                      </a:pPr>
                      <a:r>
                        <a:rPr lang="en-US" sz="1000" b="1" spc="-5">
                          <a:latin typeface="Calibri"/>
                          <a:ea typeface="Calibri"/>
                          <a:cs typeface="Calibri"/>
                        </a:rPr>
                        <a:t>233</a:t>
                      </a:r>
                      <a:r>
                        <a:rPr lang="en-US" sz="1000" b="1">
                          <a:latin typeface="Calibri"/>
                          <a:ea typeface="Calibri"/>
                          <a:cs typeface="Calibri"/>
                        </a:rPr>
                        <a:t>,</a:t>
                      </a:r>
                      <a:r>
                        <a:rPr lang="en-US" sz="1000" b="1" spc="-5">
                          <a:latin typeface="Calibri"/>
                          <a:ea typeface="Calibri"/>
                          <a:cs typeface="Calibri"/>
                        </a:rPr>
                        <a:t>790 (35%)</a:t>
                      </a:r>
                      <a:endParaRPr lang="en-MY" sz="1100">
                        <a:latin typeface="Calibri"/>
                        <a:ea typeface="Calibri"/>
                        <a:cs typeface="Times New Roman"/>
                      </a:endParaRPr>
                    </a:p>
                  </a:txBody>
                  <a:tcPr marL="0" marR="0" marT="0" marB="0"/>
                </a:tc>
                <a:tc>
                  <a:txBody>
                    <a:bodyPr/>
                    <a:lstStyle/>
                    <a:p>
                      <a:pPr>
                        <a:lnSpc>
                          <a:spcPts val="800"/>
                        </a:lnSpc>
                        <a:spcBef>
                          <a:spcPts val="45"/>
                        </a:spcBef>
                        <a:spcAft>
                          <a:spcPts val="0"/>
                        </a:spcAft>
                      </a:pPr>
                      <a:endParaRPr lang="en-US" sz="1000">
                        <a:latin typeface="Calibri"/>
                        <a:ea typeface="Calibri"/>
                        <a:cs typeface="Times New Roman"/>
                      </a:endParaRPr>
                    </a:p>
                    <a:p>
                      <a:pPr marL="59690" marR="13335" indent="30480">
                        <a:lnSpc>
                          <a:spcPct val="171000"/>
                        </a:lnSpc>
                        <a:spcAft>
                          <a:spcPts val="0"/>
                        </a:spcAft>
                      </a:pPr>
                      <a:r>
                        <a:rPr lang="en-US" sz="1000" b="1" spc="-5">
                          <a:latin typeface="Calibri"/>
                          <a:ea typeface="Calibri"/>
                          <a:cs typeface="Calibri"/>
                        </a:rPr>
                        <a:t>289</a:t>
                      </a:r>
                      <a:r>
                        <a:rPr lang="en-US" sz="1000" b="1">
                          <a:latin typeface="Calibri"/>
                          <a:ea typeface="Calibri"/>
                          <a:cs typeface="Calibri"/>
                        </a:rPr>
                        <a:t>,</a:t>
                      </a:r>
                      <a:r>
                        <a:rPr lang="en-US" sz="1000" b="1" spc="-5">
                          <a:latin typeface="Calibri"/>
                          <a:ea typeface="Calibri"/>
                          <a:cs typeface="Calibri"/>
                        </a:rPr>
                        <a:t>258 (39</a:t>
                      </a:r>
                      <a:r>
                        <a:rPr lang="en-US" sz="1000" b="1">
                          <a:latin typeface="Calibri"/>
                          <a:ea typeface="Calibri"/>
                          <a:cs typeface="Calibri"/>
                        </a:rPr>
                        <a:t>.</a:t>
                      </a:r>
                      <a:r>
                        <a:rPr lang="en-US" sz="1000" b="1" spc="-5">
                          <a:latin typeface="Calibri"/>
                          <a:ea typeface="Calibri"/>
                          <a:cs typeface="Calibri"/>
                        </a:rPr>
                        <a:t>64%)</a:t>
                      </a:r>
                      <a:endParaRPr lang="en-MY" sz="1100">
                        <a:latin typeface="Calibri"/>
                        <a:ea typeface="Calibri"/>
                        <a:cs typeface="Times New Roman"/>
                      </a:endParaRPr>
                    </a:p>
                  </a:txBody>
                  <a:tcPr marL="0" marR="0" marT="0" marB="0"/>
                </a:tc>
                <a:tc>
                  <a:txBody>
                    <a:bodyPr/>
                    <a:lstStyle/>
                    <a:p>
                      <a:pPr>
                        <a:lnSpc>
                          <a:spcPts val="800"/>
                        </a:lnSpc>
                        <a:spcBef>
                          <a:spcPts val="45"/>
                        </a:spcBef>
                        <a:spcAft>
                          <a:spcPts val="0"/>
                        </a:spcAft>
                      </a:pPr>
                      <a:endParaRPr lang="en-US" sz="1000">
                        <a:latin typeface="Calibri"/>
                        <a:ea typeface="Calibri"/>
                        <a:cs typeface="Times New Roman"/>
                      </a:endParaRPr>
                    </a:p>
                    <a:p>
                      <a:pPr marL="50800" marR="6985" indent="30480">
                        <a:lnSpc>
                          <a:spcPct val="171000"/>
                        </a:lnSpc>
                        <a:spcAft>
                          <a:spcPts val="0"/>
                        </a:spcAft>
                      </a:pPr>
                      <a:r>
                        <a:rPr lang="en-US" sz="1000" b="1" spc="-5">
                          <a:latin typeface="Calibri"/>
                          <a:ea typeface="Calibri"/>
                          <a:cs typeface="Calibri"/>
                        </a:rPr>
                        <a:t>322</a:t>
                      </a:r>
                      <a:r>
                        <a:rPr lang="en-US" sz="1000" b="1">
                          <a:latin typeface="Calibri"/>
                          <a:ea typeface="Calibri"/>
                          <a:cs typeface="Calibri"/>
                        </a:rPr>
                        <a:t>,</a:t>
                      </a:r>
                      <a:r>
                        <a:rPr lang="en-US" sz="1000" b="1" spc="-5">
                          <a:latin typeface="Calibri"/>
                          <a:ea typeface="Calibri"/>
                          <a:cs typeface="Calibri"/>
                        </a:rPr>
                        <a:t>189 (42</a:t>
                      </a:r>
                      <a:r>
                        <a:rPr lang="en-US" sz="1000" b="1">
                          <a:latin typeface="Calibri"/>
                          <a:ea typeface="Calibri"/>
                          <a:cs typeface="Calibri"/>
                        </a:rPr>
                        <a:t>.</a:t>
                      </a:r>
                      <a:r>
                        <a:rPr lang="en-US" sz="1000" b="1" spc="-5">
                          <a:latin typeface="Calibri"/>
                          <a:ea typeface="Calibri"/>
                          <a:cs typeface="Calibri"/>
                        </a:rPr>
                        <a:t>60%)</a:t>
                      </a:r>
                      <a:endParaRPr lang="en-MY" sz="1100">
                        <a:latin typeface="Calibri"/>
                        <a:ea typeface="Calibri"/>
                        <a:cs typeface="Times New Roman"/>
                      </a:endParaRPr>
                    </a:p>
                  </a:txBody>
                  <a:tcPr marL="0" marR="0" marT="0" marB="0"/>
                </a:tc>
                <a:tc>
                  <a:txBody>
                    <a:bodyPr/>
                    <a:lstStyle/>
                    <a:p>
                      <a:pPr>
                        <a:lnSpc>
                          <a:spcPts val="800"/>
                        </a:lnSpc>
                        <a:spcBef>
                          <a:spcPts val="45"/>
                        </a:spcBef>
                        <a:spcAft>
                          <a:spcPts val="0"/>
                        </a:spcAft>
                      </a:pPr>
                      <a:endParaRPr lang="en-US" sz="1000">
                        <a:latin typeface="Calibri"/>
                        <a:ea typeface="Calibri"/>
                        <a:cs typeface="Times New Roman"/>
                      </a:endParaRPr>
                    </a:p>
                    <a:p>
                      <a:pPr marL="52705" marR="6985" indent="30480">
                        <a:lnSpc>
                          <a:spcPct val="171000"/>
                        </a:lnSpc>
                        <a:spcAft>
                          <a:spcPts val="0"/>
                        </a:spcAft>
                      </a:pPr>
                      <a:r>
                        <a:rPr lang="en-US" sz="1000" b="1" spc="-5">
                          <a:latin typeface="Calibri"/>
                          <a:ea typeface="Calibri"/>
                          <a:cs typeface="Calibri"/>
                        </a:rPr>
                        <a:t>345</a:t>
                      </a:r>
                      <a:r>
                        <a:rPr lang="en-US" sz="1000" b="1">
                          <a:latin typeface="Calibri"/>
                          <a:ea typeface="Calibri"/>
                          <a:cs typeface="Calibri"/>
                        </a:rPr>
                        <a:t>,</a:t>
                      </a:r>
                      <a:r>
                        <a:rPr lang="en-US" sz="1000" b="1" spc="-5">
                          <a:latin typeface="Calibri"/>
                          <a:ea typeface="Calibri"/>
                          <a:cs typeface="Calibri"/>
                        </a:rPr>
                        <a:t>329 (43</a:t>
                      </a:r>
                      <a:r>
                        <a:rPr lang="en-US" sz="1000" b="1">
                          <a:latin typeface="Calibri"/>
                          <a:ea typeface="Calibri"/>
                          <a:cs typeface="Calibri"/>
                        </a:rPr>
                        <a:t>.</a:t>
                      </a:r>
                      <a:r>
                        <a:rPr lang="en-US" sz="1000" b="1" spc="-5">
                          <a:latin typeface="Calibri"/>
                          <a:ea typeface="Calibri"/>
                          <a:cs typeface="Calibri"/>
                        </a:rPr>
                        <a:t>25%)</a:t>
                      </a:r>
                      <a:endParaRPr lang="en-MY" sz="1100">
                        <a:latin typeface="Calibri"/>
                        <a:ea typeface="Calibri"/>
                        <a:cs typeface="Times New Roman"/>
                      </a:endParaRPr>
                    </a:p>
                  </a:txBody>
                  <a:tcPr marL="0" marR="0" marT="0" marB="0"/>
                </a:tc>
                <a:tc>
                  <a:txBody>
                    <a:bodyPr/>
                    <a:lstStyle/>
                    <a:p>
                      <a:pPr>
                        <a:lnSpc>
                          <a:spcPts val="900"/>
                        </a:lnSpc>
                        <a:spcBef>
                          <a:spcPts val="5"/>
                        </a:spcBef>
                        <a:spcAft>
                          <a:spcPts val="0"/>
                        </a:spcAft>
                      </a:pPr>
                      <a:endParaRPr lang="en-US" sz="1000" dirty="0">
                        <a:latin typeface="Calibri"/>
                        <a:ea typeface="Calibri"/>
                        <a:cs typeface="Times New Roman"/>
                      </a:endParaRPr>
                    </a:p>
                    <a:p>
                      <a:pPr marL="52705" marR="2540" indent="30480">
                        <a:lnSpc>
                          <a:spcPct val="171000"/>
                        </a:lnSpc>
                        <a:spcAft>
                          <a:spcPts val="0"/>
                        </a:spcAft>
                      </a:pPr>
                      <a:r>
                        <a:rPr lang="en-US" sz="1000" b="1" spc="-5" dirty="0">
                          <a:latin typeface="Calibri"/>
                          <a:ea typeface="Calibri"/>
                          <a:cs typeface="Calibri"/>
                        </a:rPr>
                        <a:t>425</a:t>
                      </a:r>
                      <a:r>
                        <a:rPr lang="en-US" sz="1000" b="1" dirty="0">
                          <a:latin typeface="Calibri"/>
                          <a:ea typeface="Calibri"/>
                          <a:cs typeface="Calibri"/>
                        </a:rPr>
                        <a:t>,</a:t>
                      </a:r>
                      <a:r>
                        <a:rPr lang="en-US" sz="1000" b="1" spc="-5" dirty="0">
                          <a:latin typeface="Calibri"/>
                          <a:ea typeface="Calibri"/>
                          <a:cs typeface="Calibri"/>
                        </a:rPr>
                        <a:t>640 (47</a:t>
                      </a:r>
                      <a:r>
                        <a:rPr lang="en-US" sz="1000" b="1" dirty="0">
                          <a:latin typeface="Calibri"/>
                          <a:ea typeface="Calibri"/>
                          <a:cs typeface="Calibri"/>
                        </a:rPr>
                        <a:t>.</a:t>
                      </a:r>
                      <a:r>
                        <a:rPr lang="en-US" sz="1000" b="1" spc="-5" dirty="0">
                          <a:latin typeface="Calibri"/>
                          <a:ea typeface="Calibri"/>
                          <a:cs typeface="Calibri"/>
                        </a:rPr>
                        <a:t>15%)</a:t>
                      </a:r>
                      <a:endParaRPr lang="en-MY" sz="1100" dirty="0">
                        <a:latin typeface="Calibri"/>
                        <a:ea typeface="Calibri"/>
                        <a:cs typeface="Times New Roman"/>
                      </a:endParaRPr>
                    </a:p>
                  </a:txBody>
                  <a:tcPr marL="0" marR="0" marT="0" marB="0"/>
                </a:tc>
              </a:tr>
            </a:tbl>
          </a:graphicData>
        </a:graphic>
      </p:graphicFrame>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9190" y="285728"/>
            <a:ext cx="3143272" cy="1214446"/>
          </a:xfrm>
        </p:spPr>
        <p:txBody>
          <a:bodyPr/>
          <a:lstStyle/>
          <a:p>
            <a:r>
              <a:rPr lang="en-US" dirty="0" smtClean="0"/>
              <a:t/>
            </a:r>
            <a:br>
              <a:rPr lang="en-US" dirty="0" smtClean="0"/>
            </a:br>
            <a:r>
              <a:rPr lang="en-US" sz="2400" b="1" dirty="0" smtClean="0"/>
              <a:t>Financial</a:t>
            </a:r>
            <a:br>
              <a:rPr lang="en-US" sz="2400" b="1" dirty="0" smtClean="0"/>
            </a:br>
            <a:r>
              <a:rPr lang="en-US" sz="2400" b="1" dirty="0" smtClean="0"/>
              <a:t> </a:t>
            </a:r>
            <a:r>
              <a:rPr lang="en-MY" sz="2400" b="1" dirty="0" smtClean="0"/>
              <a:t>Performance</a:t>
            </a:r>
            <a:r>
              <a:rPr lang="en-MY" b="1" dirty="0" smtClean="0"/>
              <a:t/>
            </a:r>
            <a:br>
              <a:rPr lang="en-MY" b="1" dirty="0" smtClean="0"/>
            </a:br>
            <a:endParaRPr lang="en-MY" b="1" dirty="0"/>
          </a:p>
        </p:txBody>
      </p:sp>
      <p:graphicFrame>
        <p:nvGraphicFramePr>
          <p:cNvPr id="7" name="Content Placeholder 6"/>
          <p:cNvGraphicFramePr>
            <a:graphicFrameLocks noGrp="1"/>
          </p:cNvGraphicFramePr>
          <p:nvPr>
            <p:ph idx="1"/>
          </p:nvPr>
        </p:nvGraphicFramePr>
        <p:xfrm>
          <a:off x="642910" y="2000240"/>
          <a:ext cx="7715304" cy="3777765"/>
        </p:xfrm>
        <a:graphic>
          <a:graphicData uri="http://schemas.openxmlformats.org/drawingml/2006/table">
            <a:tbl>
              <a:tblPr firstRow="1" bandRow="1">
                <a:tableStyleId>{5C22544A-7EE6-4342-B048-85BDC9FD1C3A}</a:tableStyleId>
              </a:tblPr>
              <a:tblGrid>
                <a:gridCol w="1214446"/>
                <a:gridCol w="2071702"/>
                <a:gridCol w="2500330"/>
                <a:gridCol w="1928826"/>
              </a:tblGrid>
              <a:tr h="1000132">
                <a:tc>
                  <a:txBody>
                    <a:bodyPr/>
                    <a:lstStyle/>
                    <a:p>
                      <a:r>
                        <a:rPr lang="en-US" sz="2400" b="0" dirty="0" smtClean="0">
                          <a:latin typeface="Montserrat" charset="0"/>
                        </a:rPr>
                        <a:t>Year</a:t>
                      </a:r>
                      <a:endParaRPr lang="en-MY" sz="2400" b="0" dirty="0">
                        <a:latin typeface="Montserrat" charset="0"/>
                      </a:endParaRPr>
                    </a:p>
                  </a:txBody>
                  <a:tcPr/>
                </a:tc>
                <a:tc>
                  <a:txBody>
                    <a:bodyPr/>
                    <a:lstStyle/>
                    <a:p>
                      <a:r>
                        <a:rPr lang="en-US" sz="2400" b="0" dirty="0" smtClean="0">
                          <a:latin typeface="Montserrat" charset="0"/>
                        </a:rPr>
                        <a:t>Income</a:t>
                      </a:r>
                      <a:endParaRPr lang="en-MY" sz="2400" b="0" dirty="0">
                        <a:latin typeface="Montserrat" charset="0"/>
                      </a:endParaRPr>
                    </a:p>
                  </a:txBody>
                  <a:tcPr/>
                </a:tc>
                <a:tc>
                  <a:txBody>
                    <a:bodyPr/>
                    <a:lstStyle/>
                    <a:p>
                      <a:r>
                        <a:rPr lang="en-US" sz="2400" b="0" dirty="0" smtClean="0">
                          <a:latin typeface="Montserrat" charset="0"/>
                        </a:rPr>
                        <a:t>Expenditure </a:t>
                      </a:r>
                      <a:endParaRPr lang="en-MY" sz="2400" b="0" dirty="0">
                        <a:latin typeface="Montserrat" charset="0"/>
                      </a:endParaRPr>
                    </a:p>
                  </a:txBody>
                  <a:tcPr/>
                </a:tc>
                <a:tc>
                  <a:txBody>
                    <a:bodyPr/>
                    <a:lstStyle/>
                    <a:p>
                      <a:pPr algn="ctr"/>
                      <a:r>
                        <a:rPr lang="en-US" sz="2400" b="0" dirty="0" smtClean="0">
                          <a:latin typeface="Montserrat" charset="0"/>
                        </a:rPr>
                        <a:t>Surplus  /</a:t>
                      </a:r>
                    </a:p>
                    <a:p>
                      <a:pPr algn="ctr"/>
                      <a:r>
                        <a:rPr lang="en-US" sz="2400" b="0" dirty="0" smtClean="0">
                          <a:latin typeface="Montserrat" charset="0"/>
                        </a:rPr>
                        <a:t> Deficit</a:t>
                      </a:r>
                      <a:endParaRPr lang="en-MY" sz="2400" b="0" dirty="0">
                        <a:latin typeface="Montserrat" charset="0"/>
                      </a:endParaRPr>
                    </a:p>
                  </a:txBody>
                  <a:tcPr/>
                </a:tc>
              </a:tr>
              <a:tr h="955411">
                <a:tc>
                  <a:txBody>
                    <a:bodyPr/>
                    <a:lstStyle/>
                    <a:p>
                      <a:r>
                        <a:rPr lang="en-US" sz="2000" b="0" dirty="0" smtClean="0">
                          <a:latin typeface="Montserrat" charset="0"/>
                        </a:rPr>
                        <a:t>2016</a:t>
                      </a:r>
                      <a:endParaRPr lang="en-MY" sz="2000" b="0" dirty="0">
                        <a:latin typeface="Montserrat" charset="0"/>
                      </a:endParaRPr>
                    </a:p>
                  </a:txBody>
                  <a:tcPr/>
                </a:tc>
                <a:tc>
                  <a:txBody>
                    <a:bodyPr/>
                    <a:lstStyle/>
                    <a:p>
                      <a:pPr algn="r"/>
                      <a:r>
                        <a:rPr lang="en-US" sz="2000" b="0" dirty="0" smtClean="0">
                          <a:latin typeface="Montserrat" charset="0"/>
                        </a:rPr>
                        <a:t>237,702.624</a:t>
                      </a:r>
                      <a:endParaRPr lang="en-MY" sz="2000" b="0" dirty="0">
                        <a:latin typeface="Montserrat" charset="0"/>
                      </a:endParaRPr>
                    </a:p>
                  </a:txBody>
                  <a:tcPr/>
                </a:tc>
                <a:tc>
                  <a:txBody>
                    <a:bodyPr/>
                    <a:lstStyle/>
                    <a:p>
                      <a:pPr algn="r"/>
                      <a:r>
                        <a:rPr lang="en-US" sz="2000" b="0" dirty="0" smtClean="0">
                          <a:latin typeface="Montserrat" charset="0"/>
                        </a:rPr>
                        <a:t>261,891,710</a:t>
                      </a:r>
                      <a:endParaRPr lang="en-MY" sz="2000" b="0" dirty="0">
                        <a:latin typeface="Montserrat" charset="0"/>
                      </a:endParaRPr>
                    </a:p>
                  </a:txBody>
                  <a:tcPr/>
                </a:tc>
                <a:tc>
                  <a:txBody>
                    <a:bodyPr/>
                    <a:lstStyle/>
                    <a:p>
                      <a:pPr algn="r"/>
                      <a:r>
                        <a:rPr lang="en-US" sz="2000" b="0" dirty="0" smtClean="0">
                          <a:latin typeface="Montserrat" charset="0"/>
                        </a:rPr>
                        <a:t>(24,189,086)</a:t>
                      </a:r>
                      <a:endParaRPr lang="en-MY" sz="2000" b="0" dirty="0">
                        <a:latin typeface="Montserrat" charset="0"/>
                      </a:endParaRPr>
                    </a:p>
                  </a:txBody>
                  <a:tcPr/>
                </a:tc>
              </a:tr>
              <a:tr h="955411">
                <a:tc>
                  <a:txBody>
                    <a:bodyPr/>
                    <a:lstStyle/>
                    <a:p>
                      <a:r>
                        <a:rPr lang="en-US" sz="2000" b="0" dirty="0" smtClean="0">
                          <a:latin typeface="Montserrat" charset="0"/>
                        </a:rPr>
                        <a:t>2017</a:t>
                      </a:r>
                      <a:endParaRPr lang="en-MY" sz="2000" b="0" dirty="0">
                        <a:latin typeface="Montserrat" charset="0"/>
                      </a:endParaRPr>
                    </a:p>
                  </a:txBody>
                  <a:tcPr/>
                </a:tc>
                <a:tc>
                  <a:txBody>
                    <a:bodyPr/>
                    <a:lstStyle/>
                    <a:p>
                      <a:pPr algn="r"/>
                      <a:r>
                        <a:rPr lang="en-US" sz="2000" b="0" dirty="0" smtClean="0">
                          <a:latin typeface="Montserrat" charset="0"/>
                        </a:rPr>
                        <a:t>262,901,778</a:t>
                      </a:r>
                      <a:endParaRPr lang="en-MY" sz="2000" b="0" dirty="0">
                        <a:latin typeface="Montserrat" charset="0"/>
                      </a:endParaRPr>
                    </a:p>
                  </a:txBody>
                  <a:tcPr/>
                </a:tc>
                <a:tc>
                  <a:txBody>
                    <a:bodyPr/>
                    <a:lstStyle/>
                    <a:p>
                      <a:pPr algn="r"/>
                      <a:r>
                        <a:rPr lang="en-US" sz="2000" b="0" dirty="0" smtClean="0">
                          <a:latin typeface="Montserrat" charset="0"/>
                        </a:rPr>
                        <a:t>279,933,623</a:t>
                      </a:r>
                      <a:endParaRPr lang="en-MY" sz="2000" b="0" dirty="0">
                        <a:latin typeface="Montserrat" charset="0"/>
                      </a:endParaRPr>
                    </a:p>
                  </a:txBody>
                  <a:tcPr/>
                </a:tc>
                <a:tc>
                  <a:txBody>
                    <a:bodyPr/>
                    <a:lstStyle/>
                    <a:p>
                      <a:pPr algn="r"/>
                      <a:r>
                        <a:rPr lang="en-US" sz="2000" b="0" dirty="0" smtClean="0">
                          <a:latin typeface="Montserrat" charset="0"/>
                        </a:rPr>
                        <a:t>(17,031,845)</a:t>
                      </a:r>
                      <a:endParaRPr lang="en-MY" sz="2000" b="0" dirty="0">
                        <a:latin typeface="Montserrat" charset="0"/>
                      </a:endParaRPr>
                    </a:p>
                  </a:txBody>
                  <a:tcPr/>
                </a:tc>
              </a:tr>
              <a:tr h="866811">
                <a:tc>
                  <a:txBody>
                    <a:bodyPr/>
                    <a:lstStyle/>
                    <a:p>
                      <a:r>
                        <a:rPr lang="en-US" sz="2000" b="0" dirty="0" smtClean="0">
                          <a:latin typeface="Montserrat" charset="0"/>
                        </a:rPr>
                        <a:t>2018</a:t>
                      </a:r>
                      <a:endParaRPr lang="en-MY" sz="2000" b="0" dirty="0">
                        <a:latin typeface="Montserrat" charset="0"/>
                      </a:endParaRPr>
                    </a:p>
                  </a:txBody>
                  <a:tcPr/>
                </a:tc>
                <a:tc>
                  <a:txBody>
                    <a:bodyPr/>
                    <a:lstStyle/>
                    <a:p>
                      <a:pPr algn="r"/>
                      <a:r>
                        <a:rPr lang="en-US" sz="2000" b="0" dirty="0" smtClean="0">
                          <a:latin typeface="Montserrat" charset="0"/>
                        </a:rPr>
                        <a:t>300,124,004</a:t>
                      </a:r>
                      <a:endParaRPr lang="en-MY" sz="2000" b="0" dirty="0">
                        <a:latin typeface="Montserrat" charset="0"/>
                      </a:endParaRPr>
                    </a:p>
                  </a:txBody>
                  <a:tcPr/>
                </a:tc>
                <a:tc>
                  <a:txBody>
                    <a:bodyPr/>
                    <a:lstStyle/>
                    <a:p>
                      <a:pPr algn="r"/>
                      <a:r>
                        <a:rPr lang="en-US" sz="2000" b="0" dirty="0" smtClean="0">
                          <a:latin typeface="Montserrat" charset="0"/>
                        </a:rPr>
                        <a:t>286,931,878</a:t>
                      </a:r>
                      <a:endParaRPr lang="en-MY" sz="2000" b="0" dirty="0">
                        <a:latin typeface="Montserrat" charset="0"/>
                      </a:endParaRPr>
                    </a:p>
                  </a:txBody>
                  <a:tcPr/>
                </a:tc>
                <a:tc>
                  <a:txBody>
                    <a:bodyPr/>
                    <a:lstStyle/>
                    <a:p>
                      <a:pPr algn="r"/>
                      <a:r>
                        <a:rPr lang="en-US" sz="2000" b="0" dirty="0" smtClean="0">
                          <a:latin typeface="Montserrat" charset="0"/>
                        </a:rPr>
                        <a:t>  13,192,126</a:t>
                      </a:r>
                      <a:endParaRPr lang="en-MY" sz="2000" b="0" dirty="0">
                        <a:latin typeface="Montserrat" charset="0"/>
                      </a:endParaRPr>
                    </a:p>
                  </a:txBody>
                  <a:tcPr/>
                </a:tc>
              </a:tr>
            </a:tbl>
          </a:graphicData>
        </a:graphic>
      </p:graphicFrame>
      <p:sp>
        <p:nvSpPr>
          <p:cNvPr id="2" name="Slide Number Placeholder 1"/>
          <p:cNvSpPr>
            <a:spLocks noGrp="1"/>
          </p:cNvSpPr>
          <p:nvPr>
            <p:ph type="sldNum" sz="quarter" idx="12"/>
          </p:nvPr>
        </p:nvSpPr>
        <p:spPr/>
        <p:txBody>
          <a:bodyPr/>
          <a:lstStyle/>
          <a:p>
            <a:pPr>
              <a:defRPr/>
            </a:pPr>
            <a:fld id="{48643311-FF35-41CE-AFEC-E5AF17E1B074}" type="slidenum">
              <a:rPr lang="ms-MY" smtClean="0"/>
              <a:pPr>
                <a:defRPr/>
              </a:pPr>
              <a:t>28</a:t>
            </a:fld>
            <a:endParaRPr lang="ms-MY"/>
          </a:p>
        </p:txBody>
      </p:sp>
      <p:sp>
        <p:nvSpPr>
          <p:cNvPr id="8" name="Rectangle 7"/>
          <p:cNvSpPr/>
          <p:nvPr/>
        </p:nvSpPr>
        <p:spPr>
          <a:xfrm flipH="1">
            <a:off x="4643438" y="285728"/>
            <a:ext cx="45719" cy="1071570"/>
          </a:xfrm>
          <a:prstGeom prst="rect">
            <a:avLst/>
          </a:prstGeom>
          <a:solidFill>
            <a:srgbClr val="C4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550412" cy="1647529"/>
          </a:xfrm>
          <a:prstGeom prst="rect">
            <a:avLst/>
          </a:prstGeom>
        </p:spPr>
      </p:pic>
      <p:pic>
        <p:nvPicPr>
          <p:cNvPr id="10" name="Picture 9" descr="A close up of a sign&#10;&#10;Description automatically generated">
            <a:extLst>
              <a:ext uri="{FF2B5EF4-FFF2-40B4-BE49-F238E27FC236}">
                <a16:creationId xmlns="" xmlns:a16="http://schemas.microsoft.com/office/drawing/2014/main" id="{377C44E2-E368-4D5F-9C2B-C64467506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8794" y="428604"/>
            <a:ext cx="2377087" cy="857256"/>
          </a:xfrm>
          <a:prstGeom prst="rect">
            <a:avLst/>
          </a:prstGeom>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1E3AC9CA-40E7-42F9-9D89-109293E3D01C}"/>
              </a:ext>
            </a:extLst>
          </p:cNvPr>
          <p:cNvSpPr/>
          <p:nvPr/>
        </p:nvSpPr>
        <p:spPr>
          <a:xfrm>
            <a:off x="-10668" y="1203060"/>
            <a:ext cx="9154668" cy="56549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sp>
        <p:nvSpPr>
          <p:cNvPr id="15" name="Rectangle 14">
            <a:extLst>
              <a:ext uri="{FF2B5EF4-FFF2-40B4-BE49-F238E27FC236}">
                <a16:creationId xmlns="" xmlns:a16="http://schemas.microsoft.com/office/drawing/2014/main" id="{8D4AD35B-FC49-4A28-814E-3E959524BE8E}"/>
              </a:ext>
            </a:extLst>
          </p:cNvPr>
          <p:cNvSpPr/>
          <p:nvPr/>
        </p:nvSpPr>
        <p:spPr>
          <a:xfrm>
            <a:off x="3187886" y="250828"/>
            <a:ext cx="34289" cy="892175"/>
          </a:xfrm>
          <a:prstGeom prst="rect">
            <a:avLst/>
          </a:prstGeom>
          <a:solidFill>
            <a:srgbClr val="F4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6" name="Title 5">
            <a:extLst>
              <a:ext uri="{FF2B5EF4-FFF2-40B4-BE49-F238E27FC236}">
                <a16:creationId xmlns="" xmlns:a16="http://schemas.microsoft.com/office/drawing/2014/main" id="{FE9C0900-DFE3-43F7-9DDB-F0F65A2B6646}"/>
              </a:ext>
            </a:extLst>
          </p:cNvPr>
          <p:cNvSpPr txBox="1">
            <a:spLocks/>
          </p:cNvSpPr>
          <p:nvPr/>
        </p:nvSpPr>
        <p:spPr bwMode="auto">
          <a:xfrm>
            <a:off x="3263302" y="483537"/>
            <a:ext cx="5802238" cy="689495"/>
          </a:xfrm>
          <a:prstGeom prst="rect">
            <a:avLst/>
          </a:prstGeom>
          <a:noFill/>
          <a:ln w="9525">
            <a:noFill/>
            <a:miter lim="800000"/>
            <a:headEnd/>
            <a:tailEnd/>
          </a:ln>
        </p:spPr>
        <p:txBody>
          <a:bodyPr/>
          <a:lstStyle/>
          <a:p>
            <a:pPr>
              <a:lnSpc>
                <a:spcPts val="2400"/>
              </a:lnSpc>
              <a:tabLst>
                <a:tab pos="4003675" algn="l"/>
              </a:tabLst>
            </a:pPr>
            <a:r>
              <a:rPr lang="en-MY" sz="2400" b="1" dirty="0">
                <a:solidFill>
                  <a:schemeClr val="tx1">
                    <a:lumMod val="75000"/>
                    <a:lumOff val="25000"/>
                  </a:schemeClr>
                </a:solidFill>
                <a:latin typeface="Montserrat" panose="02000505000000020004" pitchFamily="2" charset="0"/>
              </a:rPr>
              <a:t>Penang </a:t>
            </a:r>
            <a:r>
              <a:rPr lang="en-MY" sz="2400" b="1" dirty="0" err="1">
                <a:solidFill>
                  <a:schemeClr val="tx1">
                    <a:lumMod val="75000"/>
                    <a:lumOff val="25000"/>
                  </a:schemeClr>
                </a:solidFill>
                <a:latin typeface="Montserrat" panose="02000505000000020004" pitchFamily="2" charset="0"/>
              </a:rPr>
              <a:t>Sentral</a:t>
            </a:r>
            <a:endParaRPr lang="en-MY" sz="2400" b="1" dirty="0">
              <a:solidFill>
                <a:schemeClr val="tx1">
                  <a:lumMod val="75000"/>
                  <a:lumOff val="25000"/>
                </a:schemeClr>
              </a:solidFill>
              <a:latin typeface="Montserrat" panose="02000505000000020004" pitchFamily="2" charset="0"/>
            </a:endParaRPr>
          </a:p>
        </p:txBody>
      </p:sp>
      <p:pic>
        <p:nvPicPr>
          <p:cNvPr id="17" name="Picture 16" descr="A picture containing LEGO, toy&#10;&#10;Description automatically generated">
            <a:extLst>
              <a:ext uri="{FF2B5EF4-FFF2-40B4-BE49-F238E27FC236}">
                <a16:creationId xmlns="" xmlns:a16="http://schemas.microsoft.com/office/drawing/2014/main" id="{837A9F2C-B364-4BED-A9B1-D6AFD32985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435" r="13051"/>
          <a:stretch/>
        </p:blipFill>
        <p:spPr>
          <a:xfrm>
            <a:off x="78460" y="13475"/>
            <a:ext cx="1156184" cy="1688602"/>
          </a:xfrm>
          <a:prstGeom prst="rect">
            <a:avLst/>
          </a:prstGeom>
        </p:spPr>
      </p:pic>
      <p:pic>
        <p:nvPicPr>
          <p:cNvPr id="18" name="Picture 17">
            <a:extLst>
              <a:ext uri="{FF2B5EF4-FFF2-40B4-BE49-F238E27FC236}">
                <a16:creationId xmlns="" xmlns:a16="http://schemas.microsoft.com/office/drawing/2014/main" id="{FB307E6D-C340-4316-80F9-0BCCB09785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191" y="381016"/>
            <a:ext cx="1900034" cy="590625"/>
          </a:xfrm>
          <a:prstGeom prst="rect">
            <a:avLst/>
          </a:prstGeom>
        </p:spPr>
      </p:pic>
      <p:sp>
        <p:nvSpPr>
          <p:cNvPr id="4" name="Rectangle 3"/>
          <p:cNvSpPr>
            <a:spLocks noChangeArrowheads="1"/>
          </p:cNvSpPr>
          <p:nvPr/>
        </p:nvSpPr>
        <p:spPr bwMode="auto">
          <a:xfrm>
            <a:off x="216938" y="1702078"/>
            <a:ext cx="4135794" cy="4985980"/>
          </a:xfrm>
          <a:prstGeom prst="rect">
            <a:avLst/>
          </a:prstGeom>
          <a:no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defRPr/>
            </a:pPr>
            <a:r>
              <a:rPr lang="en-US" dirty="0">
                <a:latin typeface="+mn-lt"/>
              </a:rPr>
              <a:t>An integrated urban </a:t>
            </a:r>
            <a:r>
              <a:rPr lang="en-US" b="1" dirty="0">
                <a:latin typeface="+mn-lt"/>
              </a:rPr>
              <a:t>TOD (trans-oriented development</a:t>
            </a:r>
            <a:r>
              <a:rPr lang="en-US" dirty="0">
                <a:latin typeface="+mn-lt"/>
              </a:rPr>
              <a:t>) being built on 22.65 acres of land and divided into eight (8) phases.  </a:t>
            </a:r>
          </a:p>
          <a:p>
            <a:pPr marL="346075" indent="-346075" algn="just">
              <a:buFont typeface="Arial" panose="020B0604020202020204" pitchFamily="34" charset="0"/>
              <a:buChar char="•"/>
              <a:defRPr/>
            </a:pPr>
            <a:endParaRPr lang="en-US" sz="1000" dirty="0">
              <a:latin typeface="+mn-lt"/>
            </a:endParaRPr>
          </a:p>
          <a:p>
            <a:pPr algn="just">
              <a:defRPr/>
            </a:pPr>
            <a:r>
              <a:rPr lang="en-US" dirty="0">
                <a:latin typeface="+mn-lt"/>
              </a:rPr>
              <a:t>A transportation hub, comprising an integrated terminal for all buses, rail and sea transportation services within Penang. Scheduled to be completed by 2030.</a:t>
            </a:r>
          </a:p>
          <a:p>
            <a:pPr marL="346075" indent="-346075" algn="just">
              <a:buFont typeface="Arial" panose="020B0604020202020204" pitchFamily="34" charset="0"/>
              <a:buChar char="•"/>
              <a:defRPr/>
            </a:pPr>
            <a:endParaRPr lang="en-US" sz="1000" dirty="0">
              <a:latin typeface="+mn-lt"/>
            </a:endParaRPr>
          </a:p>
          <a:p>
            <a:pPr algn="just">
              <a:defRPr/>
            </a:pPr>
            <a:r>
              <a:rPr lang="en-US" dirty="0">
                <a:latin typeface="+mn-lt"/>
              </a:rPr>
              <a:t>The first phase of the Penang </a:t>
            </a:r>
            <a:r>
              <a:rPr lang="en-US" dirty="0" err="1">
                <a:latin typeface="+mn-lt"/>
              </a:rPr>
              <a:t>Sentral</a:t>
            </a:r>
            <a:r>
              <a:rPr lang="en-US" dirty="0">
                <a:latin typeface="+mn-lt"/>
              </a:rPr>
              <a:t> project completed and opened on 22 November 2018. </a:t>
            </a:r>
          </a:p>
          <a:p>
            <a:pPr marL="346075" indent="-346075" algn="just">
              <a:buFont typeface="Arial" panose="020B0604020202020204" pitchFamily="34" charset="0"/>
              <a:buChar char="•"/>
              <a:defRPr/>
            </a:pPr>
            <a:endParaRPr lang="en-US" sz="1000" dirty="0">
              <a:latin typeface="+mn-lt"/>
            </a:endParaRPr>
          </a:p>
          <a:p>
            <a:pPr algn="just">
              <a:defRPr/>
            </a:pPr>
            <a:r>
              <a:rPr lang="ms-MY" dirty="0">
                <a:latin typeface="+mn-lt"/>
              </a:rPr>
              <a:t>The Gross Development  Value (GDV) for the overall project which includes a number of components estimated to be valued at RM2.9 billion.  It will attract tourist from Thailand, Medan and within the country.</a:t>
            </a:r>
            <a:r>
              <a:rPr lang="en-US" dirty="0">
                <a:latin typeface="+mn-lt"/>
              </a:rPr>
              <a:t> </a:t>
            </a:r>
            <a:endParaRPr lang="ms-MY" sz="1400" dirty="0">
              <a:latin typeface="+mn-lt"/>
            </a:endParaRPr>
          </a:p>
        </p:txBody>
      </p:sp>
      <p:sp>
        <p:nvSpPr>
          <p:cNvPr id="9" name="AutoShape 8" descr="Image result for Penang Sentral"/>
          <p:cNvSpPr>
            <a:spLocks noChangeAspect="1" noChangeArrowheads="1"/>
          </p:cNvSpPr>
          <p:nvPr/>
        </p:nvSpPr>
        <p:spPr bwMode="auto">
          <a:xfrm>
            <a:off x="489224" y="-24606"/>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endParaRPr lang="ms-MY" altLang="en-US"/>
          </a:p>
        </p:txBody>
      </p:sp>
      <p:sp>
        <p:nvSpPr>
          <p:cNvPr id="10" name="AutoShape 10" descr="Image result for Penang Sentral"/>
          <p:cNvSpPr>
            <a:spLocks noChangeAspect="1" noChangeArrowheads="1"/>
          </p:cNvSpPr>
          <p:nvPr/>
        </p:nvSpPr>
        <p:spPr bwMode="auto">
          <a:xfrm>
            <a:off x="489224" y="-24606"/>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endParaRPr lang="ms-MY" altLang="en-US"/>
          </a:p>
        </p:txBody>
      </p:sp>
      <p:sp>
        <p:nvSpPr>
          <p:cNvPr id="11" name="AutoShape 12" descr="Image result for Penang Sentral"/>
          <p:cNvSpPr>
            <a:spLocks noChangeAspect="1" noChangeArrowheads="1"/>
          </p:cNvSpPr>
          <p:nvPr/>
        </p:nvSpPr>
        <p:spPr bwMode="auto">
          <a:xfrm>
            <a:off x="489224" y="-24606"/>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endParaRPr lang="ms-MY" altLang="en-US"/>
          </a:p>
        </p:txBody>
      </p:sp>
      <p:sp>
        <p:nvSpPr>
          <p:cNvPr id="13" name="Rectangle 12"/>
          <p:cNvSpPr>
            <a:spLocks noChangeArrowheads="1"/>
          </p:cNvSpPr>
          <p:nvPr/>
        </p:nvSpPr>
        <p:spPr bwMode="auto">
          <a:xfrm>
            <a:off x="-337069" y="4337845"/>
            <a:ext cx="880943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Source Sans Pro" panose="020B0503030403020204" pitchFamily="34" charset="0"/>
                <a:ea typeface="+mn-ea"/>
                <a:cs typeface="+mn-cs"/>
              </a:defRPr>
            </a:lvl5pPr>
            <a:lvl6pPr marL="2286000" algn="l" defTabSz="914400" rtl="0" eaLnBrk="1" latinLnBrk="0" hangingPunct="1">
              <a:defRPr kern="1200">
                <a:solidFill>
                  <a:schemeClr val="tx1"/>
                </a:solidFill>
                <a:latin typeface="Source Sans Pro" panose="020B0503030403020204" pitchFamily="34" charset="0"/>
                <a:ea typeface="+mn-ea"/>
                <a:cs typeface="+mn-cs"/>
              </a:defRPr>
            </a:lvl6pPr>
            <a:lvl7pPr marL="2743200" algn="l" defTabSz="914400" rtl="0" eaLnBrk="1" latinLnBrk="0" hangingPunct="1">
              <a:defRPr kern="1200">
                <a:solidFill>
                  <a:schemeClr val="tx1"/>
                </a:solidFill>
                <a:latin typeface="Source Sans Pro" panose="020B0503030403020204" pitchFamily="34" charset="0"/>
                <a:ea typeface="+mn-ea"/>
                <a:cs typeface="+mn-cs"/>
              </a:defRPr>
            </a:lvl7pPr>
            <a:lvl8pPr marL="3200400" algn="l" defTabSz="914400" rtl="0" eaLnBrk="1" latinLnBrk="0" hangingPunct="1">
              <a:defRPr kern="1200">
                <a:solidFill>
                  <a:schemeClr val="tx1"/>
                </a:solidFill>
                <a:latin typeface="Source Sans Pro" panose="020B0503030403020204" pitchFamily="34" charset="0"/>
                <a:ea typeface="+mn-ea"/>
                <a:cs typeface="+mn-cs"/>
              </a:defRPr>
            </a:lvl8pPr>
            <a:lvl9pPr marL="3657600" algn="l" defTabSz="914400" rtl="0" eaLnBrk="1" latinLnBrk="0" hangingPunct="1">
              <a:defRPr kern="1200">
                <a:solidFill>
                  <a:schemeClr val="tx1"/>
                </a:solidFill>
                <a:latin typeface="Source Sans Pro" panose="020B0503030403020204" pitchFamily="34" charset="0"/>
                <a:ea typeface="+mn-ea"/>
                <a:cs typeface="+mn-cs"/>
              </a:defRPr>
            </a:lvl9pPr>
          </a:lstStyle>
          <a:p>
            <a:pPr algn="just">
              <a:buFont typeface="Wingdings" panose="05000000000000000000" pitchFamily="2" charset="2"/>
              <a:buChar char="q"/>
            </a:pPr>
            <a:endParaRPr lang="ms-MY" altLang="en-US" sz="2400">
              <a:latin typeface="Arial Black" panose="020B0A04020102020204" pitchFamily="34" charset="0"/>
            </a:endParaRPr>
          </a:p>
          <a:p>
            <a:endParaRPr lang="ms-MY" altLang="en-US"/>
          </a:p>
        </p:txBody>
      </p:sp>
      <p:pic>
        <p:nvPicPr>
          <p:cNvPr id="2052" name="Picture 4" descr="http://theveritasdesigngroup.com/global_files/images/portfolio/pf_arch_mixed_use/pf_act_mix_penang_sentral_scheme_1_1.jpg">
            <a:extLst>
              <a:ext uri="{FF2B5EF4-FFF2-40B4-BE49-F238E27FC236}">
                <a16:creationId xmlns="" xmlns:a16="http://schemas.microsoft.com/office/drawing/2014/main" id="{9EF25672-BA4A-4574-8486-FA2D43B219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11" r="46959"/>
          <a:stretch/>
        </p:blipFill>
        <p:spPr bwMode="auto">
          <a:xfrm>
            <a:off x="4595259" y="1173032"/>
            <a:ext cx="4546970" cy="547065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 xmlns:a16="http://schemas.microsoft.com/office/drawing/2014/main" id="{9802A396-FCF4-4BC2-B839-B344A27E7FAD}"/>
              </a:ext>
            </a:extLst>
          </p:cNvPr>
          <p:cNvSpPr>
            <a:spLocks noGrp="1"/>
          </p:cNvSpPr>
          <p:nvPr>
            <p:ph type="sldNum" sz="quarter" idx="12"/>
          </p:nvPr>
        </p:nvSpPr>
        <p:spPr/>
        <p:txBody>
          <a:bodyPr/>
          <a:lstStyle/>
          <a:p>
            <a:fld id="{6D516137-468E-4E51-97BF-41FBEADCFD1A}" type="slidenum">
              <a:rPr lang="en-MY" smtClean="0"/>
              <a:pPr/>
              <a:t>29</a:t>
            </a:fld>
            <a:endParaRPr lang="en-MY"/>
          </a:p>
        </p:txBody>
      </p:sp>
    </p:spTree>
    <p:extLst>
      <p:ext uri="{BB962C8B-B14F-4D97-AF65-F5344CB8AC3E}">
        <p14:creationId xmlns:p14="http://schemas.microsoft.com/office/powerpoint/2010/main" val="66126109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ms-MY"/>
          </a:p>
        </p:txBody>
      </p:sp>
      <p:sp>
        <p:nvSpPr>
          <p:cNvPr id="3" name="Content Placeholder 2"/>
          <p:cNvSpPr>
            <a:spLocks noGrp="1"/>
          </p:cNvSpPr>
          <p:nvPr>
            <p:ph idx="1"/>
          </p:nvPr>
        </p:nvSpPr>
        <p:spPr/>
        <p:txBody>
          <a:bodyPr/>
          <a:lstStyle/>
          <a:p>
            <a:endParaRPr lang="ms-MY"/>
          </a:p>
        </p:txBody>
      </p:sp>
      <p:pic>
        <p:nvPicPr>
          <p:cNvPr id="1026" name="Picture 2" descr="C:\Users\sitinurhayati.MPSP1\AppData\Local\Microsoft\Windows\Temporary Internet Files\Content.IE5\DE9Y466I\IMG_7811[2].JPG"/>
          <p:cNvPicPr>
            <a:picLocks noChangeAspect="1" noChangeArrowheads="1"/>
          </p:cNvPicPr>
          <p:nvPr/>
        </p:nvPicPr>
        <p:blipFill>
          <a:blip r:embed="rId2"/>
          <a:srcRect/>
          <a:stretch>
            <a:fillRect/>
          </a:stretch>
        </p:blipFill>
        <p:spPr bwMode="auto">
          <a:xfrm>
            <a:off x="500034" y="357166"/>
            <a:ext cx="8128000" cy="5646758"/>
          </a:xfrm>
          <a:prstGeom prst="rect">
            <a:avLst/>
          </a:prstGeom>
          <a:noFill/>
        </p:spPr>
      </p:pic>
      <p:sp>
        <p:nvSpPr>
          <p:cNvPr id="1027" name="Rectangle 3"/>
          <p:cNvSpPr>
            <a:spLocks noChangeArrowheads="1"/>
          </p:cNvSpPr>
          <p:nvPr/>
        </p:nvSpPr>
        <p:spPr bwMode="auto">
          <a:xfrm>
            <a:off x="500034" y="6072206"/>
            <a:ext cx="807249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Dato</a:t>
            </a:r>
            <a:r>
              <a:rPr kumimoji="0" lang="en-GB" altLang="zh-CN" sz="1200" b="1" i="1"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GB" altLang="zh-CN" sz="12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Sr</a:t>
            </a: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GB" altLang="zh-CN" sz="12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Hj</a:t>
            </a: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GB" altLang="zh-CN" sz="12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Rozali</a:t>
            </a: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Bin </a:t>
            </a:r>
            <a:r>
              <a:rPr kumimoji="0" lang="en-GB" altLang="zh-CN" sz="12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Hj</a:t>
            </a: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GB" altLang="zh-CN" sz="1200" b="1" i="1"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Mohamud</a:t>
            </a: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shows the strategic plan detailed in the</a:t>
            </a:r>
            <a:endParaRPr kumimoji="0" lang="ms-MY" altLang="zh-CN" sz="9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200" b="1"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Corporate Priorities 2019  that is in line with Sustainable Development Goals (SDGs)</a:t>
            </a:r>
            <a:endParaRPr kumimoji="0" lang="en-GB" altLang="zh-CN"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8" name="Slide Number Placeholder 7"/>
          <p:cNvSpPr>
            <a:spLocks noGrp="1"/>
          </p:cNvSpPr>
          <p:nvPr>
            <p:ph type="sldNum" sz="quarter" idx="12"/>
          </p:nvPr>
        </p:nvSpPr>
        <p:spPr/>
        <p:txBody>
          <a:bodyPr/>
          <a:lstStyle/>
          <a:p>
            <a:pPr>
              <a:defRPr/>
            </a:pPr>
            <a:fld id="{3A6EF7BB-8746-46B3-AEFD-73ECA64E9E4B}" type="slidenum">
              <a:rPr lang="ms-MY" smtClean="0"/>
              <a:pPr>
                <a:defRPr/>
              </a:pPr>
              <a:t>3</a:t>
            </a:fld>
            <a:endParaRPr lang="ms-MY"/>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72" y="5080"/>
            <a:ext cx="9155430" cy="6858000"/>
          </a:xfrm>
          <a:prstGeom prst="rect">
            <a:avLst/>
          </a:prstGeom>
          <a:solidFill>
            <a:srgbClr val="FBD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MY" sz="1800" b="0" i="0" u="none" strike="noStrike" kern="1200" cap="none" spc="0" normalizeH="0" baseline="0" noProof="0" dirty="0">
              <a:ln>
                <a:noFill/>
              </a:ln>
              <a:solidFill>
                <a:schemeClr val="lt1"/>
              </a:solidFill>
              <a:effectLst/>
              <a:uLnTx/>
              <a:uFillTx/>
              <a:latin typeface="Montserrat" charset="0"/>
              <a:ea typeface="+mn-ea"/>
              <a:cs typeface="+mn-cs"/>
            </a:endParaRPr>
          </a:p>
        </p:txBody>
      </p:sp>
      <p:pic>
        <p:nvPicPr>
          <p:cNvPr id="20482" name="Picture 2" descr="C:\Users\zamri\Pictures\city2.jpg"/>
          <p:cNvPicPr>
            <a:picLocks noChangeAspect="1" noChangeArrowheads="1"/>
          </p:cNvPicPr>
          <p:nvPr/>
        </p:nvPicPr>
        <p:blipFill>
          <a:blip r:embed="rId2">
            <a:clrChange>
              <a:clrFrom>
                <a:srgbClr val="FFFFFF">
                  <a:alpha val="100000"/>
                </a:srgbClr>
              </a:clrFrom>
              <a:clrTo>
                <a:srgbClr val="FFFFFF">
                  <a:alpha val="100000"/>
                  <a:alpha val="0"/>
                </a:srgbClr>
              </a:clrTo>
            </a:clrChange>
            <a:duotone>
              <a:schemeClr val="bg2">
                <a:shade val="45000"/>
                <a:satMod val="135000"/>
              </a:schemeClr>
              <a:prstClr val="white"/>
            </a:duotone>
          </a:blip>
          <a:srcRect/>
          <a:stretch>
            <a:fillRect/>
          </a:stretch>
        </p:blipFill>
        <p:spPr bwMode="auto">
          <a:xfrm>
            <a:off x="-14287" y="3403600"/>
            <a:ext cx="9130189" cy="3713480"/>
          </a:xfrm>
          <a:prstGeom prst="rect">
            <a:avLst/>
          </a:prstGeom>
          <a:noFill/>
          <a:ln w="9525">
            <a:noFill/>
            <a:miter lim="800000"/>
            <a:headEnd/>
            <a:tailEnd/>
          </a:ln>
        </p:spPr>
      </p:pic>
      <p:pic>
        <p:nvPicPr>
          <p:cNvPr id="29698" name="Picture 2" descr="C:\Users\zamri\Pictures\1680739-poster-1280-1-green-cities.jpg"/>
          <p:cNvPicPr>
            <a:picLocks noChangeAspect="1" noChangeArrowheads="1"/>
          </p:cNvPicPr>
          <p:nvPr/>
        </p:nvPicPr>
        <p:blipFill>
          <a:blip r:embed="rId3">
            <a:clrChange>
              <a:clrFrom>
                <a:srgbClr val="FAFAFA"/>
              </a:clrFrom>
              <a:clrTo>
                <a:srgbClr val="FAFAFA">
                  <a:alpha val="0"/>
                </a:srgbClr>
              </a:clrTo>
            </a:clrChange>
            <a:duotone>
              <a:schemeClr val="bg2">
                <a:shade val="45000"/>
                <a:satMod val="135000"/>
              </a:schemeClr>
              <a:prstClr val="white"/>
            </a:duotone>
          </a:blip>
          <a:srcRect/>
          <a:stretch>
            <a:fillRect/>
          </a:stretch>
        </p:blipFill>
        <p:spPr bwMode="auto">
          <a:xfrm>
            <a:off x="-14287" y="4116706"/>
            <a:ext cx="9130189" cy="3000375"/>
          </a:xfrm>
          <a:prstGeom prst="rect">
            <a:avLst/>
          </a:prstGeom>
          <a:blipFill dpi="0" rotWithShape="1">
            <a:blip r:embed="rId4">
              <a:alphaModFix amt="0"/>
              <a:clrChange>
                <a:clrFrom>
                  <a:srgbClr val="FAFAFA"/>
                </a:clrFrom>
                <a:clrTo>
                  <a:srgbClr val="FAFAFA">
                    <a:alpha val="0"/>
                  </a:srgbClr>
                </a:clrTo>
              </a:clrChange>
              <a:duotone>
                <a:schemeClr val="bg2">
                  <a:shade val="45000"/>
                  <a:satMod val="135000"/>
                </a:schemeClr>
                <a:prstClr val="white"/>
              </a:duotone>
            </a:blip>
            <a:srcRect/>
            <a:stretch>
              <a:fillRect/>
            </a:stretch>
          </a:blipFill>
          <a:ln w="9525">
            <a:noFill/>
            <a:miter lim="800000"/>
            <a:headEnd/>
            <a:tailEnd/>
          </a:ln>
        </p:spPr>
      </p:pic>
      <p:pic>
        <p:nvPicPr>
          <p:cNvPr id="20496" name="Picture 16" descr="C:\Users\zamri\Pictures\ReportBannerBottom.jpg"/>
          <p:cNvPicPr>
            <a:picLocks noChangeAspect="1" noChangeArrowheads="1"/>
          </p:cNvPicPr>
          <p:nvPr/>
        </p:nvPicPr>
        <p:blipFill>
          <a:blip r:embed="rId4">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14287" y="4949190"/>
            <a:ext cx="9130189" cy="2167890"/>
          </a:xfrm>
          <a:prstGeom prst="rect">
            <a:avLst/>
          </a:prstGeom>
          <a:noFill/>
          <a:ln w="9525">
            <a:noFill/>
            <a:miter lim="800000"/>
            <a:headEnd/>
            <a:tailEnd/>
          </a:ln>
        </p:spPr>
      </p:pic>
      <p:pic>
        <p:nvPicPr>
          <p:cNvPr id="29704" name="Picture 8" descr="C:\Users\zamri\Pictures\Tree_PNG_Clip_Art-1106.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604927" y="3297937"/>
            <a:ext cx="5299234" cy="3822065"/>
          </a:xfrm>
          <a:prstGeom prst="rect">
            <a:avLst/>
          </a:prstGeom>
          <a:noFill/>
          <a:ln w="9525">
            <a:noFill/>
            <a:miter lim="800000"/>
            <a:headEnd/>
            <a:tailEnd/>
          </a:ln>
        </p:spPr>
      </p:pic>
      <p:pic>
        <p:nvPicPr>
          <p:cNvPr id="29703" name="Picture 7" descr="C:\Users\zamri\Pictures\Green_Tree_PNG_Clipart-375836830.png"/>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894016" y="2847975"/>
            <a:ext cx="3969068" cy="4286250"/>
          </a:xfrm>
          <a:prstGeom prst="rect">
            <a:avLst/>
          </a:prstGeom>
          <a:noFill/>
          <a:ln w="9525">
            <a:noFill/>
            <a:miter lim="800000"/>
            <a:headEnd/>
            <a:tailEnd/>
          </a:ln>
        </p:spPr>
      </p:pic>
      <p:pic>
        <p:nvPicPr>
          <p:cNvPr id="29705" name="Picture 9" descr="C:\Users\zamri\Pictures\boom.png"/>
          <p:cNvPicPr>
            <a:picLocks noChangeAspect="1" noChangeArrowheads="1"/>
          </p:cNvPicPr>
          <p:nvPr/>
        </p:nvPicPr>
        <p:blipFill>
          <a:blip r:embed="rId7">
            <a:duotone>
              <a:schemeClr val="bg2">
                <a:shade val="45000"/>
                <a:satMod val="135000"/>
              </a:schemeClr>
              <a:prstClr val="white"/>
            </a:duotone>
          </a:blip>
          <a:srcRect/>
          <a:stretch>
            <a:fillRect/>
          </a:stretch>
        </p:blipFill>
        <p:spPr bwMode="auto">
          <a:xfrm>
            <a:off x="2879884" y="5162423"/>
            <a:ext cx="4138136" cy="1948180"/>
          </a:xfrm>
          <a:prstGeom prst="rect">
            <a:avLst/>
          </a:prstGeom>
          <a:noFill/>
          <a:ln w="9525">
            <a:noFill/>
            <a:miter lim="800000"/>
            <a:headEnd/>
            <a:tailEnd/>
          </a:ln>
        </p:spPr>
      </p:pic>
      <p:pic>
        <p:nvPicPr>
          <p:cNvPr id="29706" name="Picture 10" descr="C:\Users\zamri\Pictures\sp_cycling.png"/>
          <p:cNvPicPr>
            <a:picLocks noChangeAspect="1" noChangeArrowheads="1"/>
          </p:cNvPicPr>
          <p:nvPr/>
        </p:nvPicPr>
        <p:blipFill>
          <a:blip r:embed="rId8">
            <a:duotone>
              <a:schemeClr val="bg2">
                <a:shade val="45000"/>
                <a:satMod val="135000"/>
              </a:schemeClr>
              <a:prstClr val="white"/>
            </a:duotone>
          </a:blip>
          <a:srcRect/>
          <a:stretch>
            <a:fillRect/>
          </a:stretch>
        </p:blipFill>
        <p:spPr bwMode="auto">
          <a:xfrm>
            <a:off x="292608" y="6236462"/>
            <a:ext cx="1259967" cy="877570"/>
          </a:xfrm>
          <a:prstGeom prst="rect">
            <a:avLst/>
          </a:prstGeom>
          <a:noFill/>
          <a:ln w="9525">
            <a:noFill/>
            <a:miter lim="800000"/>
            <a:headEnd/>
            <a:tailEnd/>
          </a:ln>
        </p:spPr>
      </p:pic>
      <p:pic>
        <p:nvPicPr>
          <p:cNvPr id="29707" name="Picture 11" descr="C:\Users\zamri\Pictures\jogging-hi.png"/>
          <p:cNvPicPr>
            <a:picLocks noChangeAspect="1" noChangeArrowheads="1"/>
          </p:cNvPicPr>
          <p:nvPr/>
        </p:nvPicPr>
        <p:blipFill>
          <a:blip r:embed="rId9">
            <a:duotone>
              <a:schemeClr val="bg2">
                <a:shade val="45000"/>
                <a:satMod val="135000"/>
              </a:schemeClr>
              <a:prstClr val="white"/>
            </a:duotone>
          </a:blip>
          <a:srcRect/>
          <a:stretch>
            <a:fillRect/>
          </a:stretch>
        </p:blipFill>
        <p:spPr bwMode="auto">
          <a:xfrm>
            <a:off x="3228499" y="6313552"/>
            <a:ext cx="1854994" cy="771525"/>
          </a:xfrm>
          <a:prstGeom prst="rect">
            <a:avLst/>
          </a:prstGeom>
          <a:noFill/>
          <a:ln w="9525">
            <a:noFill/>
            <a:miter lim="800000"/>
            <a:headEnd/>
            <a:tailEnd/>
          </a:ln>
        </p:spPr>
      </p:pic>
      <p:pic>
        <p:nvPicPr>
          <p:cNvPr id="29708" name="Picture 12" descr="C:\Users\zamri\Pictures\log-in-sign-up-upload-clipart-aF3qq8-clipart.png"/>
          <p:cNvPicPr>
            <a:picLocks noChangeAspect="1" noChangeArrowheads="1"/>
          </p:cNvPicPr>
          <p:nvPr/>
        </p:nvPicPr>
        <p:blipFill>
          <a:blip r:embed="rId10">
            <a:duotone>
              <a:schemeClr val="bg2">
                <a:shade val="45000"/>
                <a:satMod val="135000"/>
              </a:schemeClr>
              <a:prstClr val="white"/>
            </a:duotone>
          </a:blip>
          <a:srcRect/>
          <a:stretch>
            <a:fillRect/>
          </a:stretch>
        </p:blipFill>
        <p:spPr bwMode="auto">
          <a:xfrm>
            <a:off x="3147060" y="5991860"/>
            <a:ext cx="2963228" cy="1125220"/>
          </a:xfrm>
          <a:prstGeom prst="donut">
            <a:avLst/>
          </a:prstGeom>
          <a:noFill/>
          <a:ln w="9525">
            <a:noFill/>
            <a:miter lim="800000"/>
            <a:headEnd/>
            <a:tailEnd/>
          </a:ln>
        </p:spPr>
      </p:pic>
      <p:sp>
        <p:nvSpPr>
          <p:cNvPr id="2" name="Text Box 1"/>
          <p:cNvSpPr txBox="1"/>
          <p:nvPr/>
        </p:nvSpPr>
        <p:spPr>
          <a:xfrm>
            <a:off x="457200" y="152400"/>
            <a:ext cx="7591181" cy="954107"/>
          </a:xfrm>
          <a:prstGeom prst="rect">
            <a:avLst/>
          </a:prstGeom>
          <a:noFill/>
        </p:spPr>
        <p:txBody>
          <a:bodyPr wrap="none" rtlCol="0" anchor="t">
            <a:spAutoFit/>
          </a:bodyPr>
          <a:lstStyle/>
          <a:p>
            <a:r>
              <a:rPr lang="en-US" sz="2800" b="1" dirty="0">
                <a:sym typeface="+mn-ea"/>
              </a:rPr>
              <a:t>What can the </a:t>
            </a:r>
            <a:r>
              <a:rPr lang="en-US" sz="2800" b="1" dirty="0" err="1">
                <a:sym typeface="+mn-ea"/>
              </a:rPr>
              <a:t>GCoM</a:t>
            </a:r>
            <a:r>
              <a:rPr lang="en-US" sz="2800" b="1" dirty="0">
                <a:sym typeface="+mn-ea"/>
              </a:rPr>
              <a:t> offer to support the </a:t>
            </a:r>
            <a:r>
              <a:rPr lang="en-US" sz="2800" b="1" dirty="0" smtClean="0">
                <a:sym typeface="+mn-ea"/>
              </a:rPr>
              <a:t>inclusive</a:t>
            </a:r>
          </a:p>
          <a:p>
            <a:r>
              <a:rPr lang="en-US" sz="2800" b="1" dirty="0" smtClean="0">
                <a:sym typeface="+mn-ea"/>
              </a:rPr>
              <a:t>climate </a:t>
            </a:r>
            <a:r>
              <a:rPr lang="en-US" sz="2800" b="1" dirty="0">
                <a:sym typeface="+mn-ea"/>
              </a:rPr>
              <a:t>action initiative?</a:t>
            </a:r>
          </a:p>
        </p:txBody>
      </p:sp>
      <p:sp>
        <p:nvSpPr>
          <p:cNvPr id="3" name="Text Box 2"/>
          <p:cNvSpPr txBox="1"/>
          <p:nvPr/>
        </p:nvSpPr>
        <p:spPr>
          <a:xfrm>
            <a:off x="304800" y="1214423"/>
            <a:ext cx="8229600" cy="4708981"/>
          </a:xfrm>
          <a:prstGeom prst="rect">
            <a:avLst/>
          </a:prstGeom>
          <a:noFill/>
        </p:spPr>
        <p:txBody>
          <a:bodyPr wrap="square" rtlCol="0">
            <a:spAutoFit/>
          </a:bodyPr>
          <a:lstStyle/>
          <a:p>
            <a:r>
              <a:rPr lang="en-US" sz="2000" dirty="0"/>
              <a:t>The Global Covenant of Mayors for Climate and Energy is an International Alliance of cities and local governments with a shared long-term vision of promoting and </a:t>
            </a:r>
            <a:r>
              <a:rPr lang="en-US" sz="2000" dirty="0" smtClean="0"/>
              <a:t>supporting </a:t>
            </a:r>
            <a:r>
              <a:rPr lang="en-US" sz="2000" dirty="0"/>
              <a:t>voluntary action to combat climate change and move to a low emission, resilient society.</a:t>
            </a:r>
          </a:p>
          <a:p>
            <a:endParaRPr lang="en-US" sz="2000" dirty="0"/>
          </a:p>
          <a:p>
            <a:r>
              <a:rPr lang="en-US" sz="2000" dirty="0" err="1"/>
              <a:t>GCoM</a:t>
            </a:r>
            <a:r>
              <a:rPr lang="en-US" sz="2000" dirty="0"/>
              <a:t> will help in facilitating :</a:t>
            </a:r>
          </a:p>
          <a:p>
            <a:r>
              <a:rPr lang="en-US" sz="2000" dirty="0" smtClean="0"/>
              <a:t>1) Capacity </a:t>
            </a:r>
            <a:r>
              <a:rPr lang="en-US" sz="2000" dirty="0"/>
              <a:t>Building for our partner cities by Coordinating experts into </a:t>
            </a:r>
            <a:r>
              <a:rPr lang="en-US" sz="2000" dirty="0" smtClean="0"/>
              <a:t>the city.</a:t>
            </a:r>
            <a:endParaRPr lang="en-US" sz="2000" dirty="0"/>
          </a:p>
          <a:p>
            <a:r>
              <a:rPr lang="en-US" sz="2000" dirty="0"/>
              <a:t>2) Developing Climate Action Plan for Partner Cities that need </a:t>
            </a:r>
            <a:r>
              <a:rPr lang="en-US" sz="2000" dirty="0" smtClean="0"/>
              <a:t>helps.</a:t>
            </a:r>
            <a:endParaRPr lang="en-US" sz="2000" dirty="0"/>
          </a:p>
          <a:p>
            <a:r>
              <a:rPr lang="en-US" sz="2000" dirty="0"/>
              <a:t>3) Create Networking between Partner </a:t>
            </a:r>
            <a:r>
              <a:rPr lang="en-US" sz="2000" dirty="0" smtClean="0"/>
              <a:t>Cities.</a:t>
            </a:r>
            <a:endParaRPr lang="en-US" sz="2000" dirty="0"/>
          </a:p>
          <a:p>
            <a:r>
              <a:rPr lang="en-US" sz="2000" dirty="0"/>
              <a:t>4) Sharing Best Practices among Partner </a:t>
            </a:r>
            <a:r>
              <a:rPr lang="en-US" sz="2000" dirty="0" smtClean="0"/>
              <a:t>Cities.</a:t>
            </a:r>
            <a:endParaRPr lang="en-US" sz="2000" dirty="0"/>
          </a:p>
          <a:p>
            <a:r>
              <a:rPr lang="en-US" sz="2000" dirty="0"/>
              <a:t>5) Helping in improving the Bankability of Cities </a:t>
            </a:r>
            <a:r>
              <a:rPr lang="en-US" sz="2000" dirty="0" smtClean="0"/>
              <a:t>Projects.</a:t>
            </a:r>
            <a:endParaRPr lang="en-US" sz="2000" dirty="0"/>
          </a:p>
          <a:p>
            <a:r>
              <a:rPr lang="en-US" sz="2000" dirty="0"/>
              <a:t>6) Match Making with Financial Institution to Fund Climate Action </a:t>
            </a:r>
            <a:endParaRPr lang="en-US" sz="2000" dirty="0" smtClean="0"/>
          </a:p>
          <a:p>
            <a:r>
              <a:rPr lang="en-US" sz="2000" dirty="0"/>
              <a:t> </a:t>
            </a:r>
            <a:r>
              <a:rPr lang="en-US" sz="2000" dirty="0" smtClean="0"/>
              <a:t>    Projects.</a:t>
            </a:r>
            <a:endParaRPr lang="en-US" sz="2000" dirty="0"/>
          </a:p>
          <a:p>
            <a:pPr marL="285750" indent="-285750">
              <a:buFont typeface="Arial" panose="020B0604020202020204" pitchFamily="34" charset="0"/>
              <a:buChar char="•"/>
            </a:pPr>
            <a:endParaRPr lang="en-US" sz="2000" dirty="0"/>
          </a:p>
        </p:txBody>
      </p:sp>
      <p:sp>
        <p:nvSpPr>
          <p:cNvPr id="16" name="Slide Number Placeholder 15"/>
          <p:cNvSpPr>
            <a:spLocks noGrp="1"/>
          </p:cNvSpPr>
          <p:nvPr>
            <p:ph type="sldNum" sz="quarter" idx="12"/>
          </p:nvPr>
        </p:nvSpPr>
        <p:spPr/>
        <p:txBody>
          <a:bodyPr/>
          <a:lstStyle/>
          <a:p>
            <a:pPr>
              <a:defRPr/>
            </a:pPr>
            <a:fld id="{48643311-FF35-41CE-AFEC-E5AF17E1B074}" type="slidenum">
              <a:rPr lang="ms-MY" smtClean="0"/>
              <a:pPr>
                <a:defRPr/>
              </a:pPr>
              <a:t>30</a:t>
            </a:fld>
            <a:endParaRPr lang="ms-MY" dirty="0"/>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572" y="5080"/>
            <a:ext cx="9155430" cy="6858000"/>
          </a:xfrm>
          <a:prstGeom prst="rect">
            <a:avLst/>
          </a:prstGeom>
          <a:solidFill>
            <a:srgbClr val="FBD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MY" sz="1800" b="0" i="0" u="none" strike="noStrike" kern="1200" cap="none" spc="0" normalizeH="0" baseline="0" noProof="0" dirty="0">
              <a:ln>
                <a:noFill/>
              </a:ln>
              <a:solidFill>
                <a:schemeClr val="lt1"/>
              </a:solidFill>
              <a:effectLst/>
              <a:uLnTx/>
              <a:uFillTx/>
              <a:latin typeface="Montserrat" charset="0"/>
              <a:ea typeface="+mn-ea"/>
              <a:cs typeface="+mn-cs"/>
            </a:endParaRPr>
          </a:p>
        </p:txBody>
      </p:sp>
      <p:pic>
        <p:nvPicPr>
          <p:cNvPr id="20482" name="Picture 2" descr="C:\Users\zamri\Pictures\city2.jpg"/>
          <p:cNvPicPr>
            <a:picLocks noChangeAspect="1" noChangeArrowheads="1"/>
          </p:cNvPicPr>
          <p:nvPr/>
        </p:nvPicPr>
        <p:blipFill>
          <a:blip r:embed="rId2">
            <a:clrChange>
              <a:clrFrom>
                <a:srgbClr val="FFFFFF">
                  <a:alpha val="100000"/>
                </a:srgbClr>
              </a:clrFrom>
              <a:clrTo>
                <a:srgbClr val="FFFFFF">
                  <a:alpha val="100000"/>
                  <a:alpha val="0"/>
                </a:srgbClr>
              </a:clrTo>
            </a:clrChange>
            <a:duotone>
              <a:schemeClr val="bg2">
                <a:shade val="45000"/>
                <a:satMod val="135000"/>
              </a:schemeClr>
              <a:prstClr val="white"/>
            </a:duotone>
          </a:blip>
          <a:srcRect/>
          <a:stretch>
            <a:fillRect/>
          </a:stretch>
        </p:blipFill>
        <p:spPr bwMode="auto">
          <a:xfrm>
            <a:off x="-14287" y="3403600"/>
            <a:ext cx="9130189" cy="3713480"/>
          </a:xfrm>
          <a:prstGeom prst="rect">
            <a:avLst/>
          </a:prstGeom>
          <a:noFill/>
          <a:ln w="9525">
            <a:noFill/>
            <a:miter lim="800000"/>
            <a:headEnd/>
            <a:tailEnd/>
          </a:ln>
        </p:spPr>
      </p:pic>
      <p:pic>
        <p:nvPicPr>
          <p:cNvPr id="29698" name="Picture 2" descr="C:\Users\zamri\Pictures\1680739-poster-1280-1-green-cities.jpg"/>
          <p:cNvPicPr>
            <a:picLocks noChangeAspect="1" noChangeArrowheads="1"/>
          </p:cNvPicPr>
          <p:nvPr/>
        </p:nvPicPr>
        <p:blipFill>
          <a:blip r:embed="rId3">
            <a:clrChange>
              <a:clrFrom>
                <a:srgbClr val="FAFAFA"/>
              </a:clrFrom>
              <a:clrTo>
                <a:srgbClr val="FAFAFA">
                  <a:alpha val="0"/>
                </a:srgbClr>
              </a:clrTo>
            </a:clrChange>
            <a:duotone>
              <a:schemeClr val="bg2">
                <a:shade val="45000"/>
                <a:satMod val="135000"/>
              </a:schemeClr>
              <a:prstClr val="white"/>
            </a:duotone>
          </a:blip>
          <a:srcRect/>
          <a:stretch>
            <a:fillRect/>
          </a:stretch>
        </p:blipFill>
        <p:spPr bwMode="auto">
          <a:xfrm>
            <a:off x="-14287" y="4116706"/>
            <a:ext cx="9130189" cy="3000375"/>
          </a:xfrm>
          <a:prstGeom prst="rect">
            <a:avLst/>
          </a:prstGeom>
          <a:blipFill dpi="0" rotWithShape="1">
            <a:blip r:embed="rId4">
              <a:alphaModFix amt="0"/>
              <a:clrChange>
                <a:clrFrom>
                  <a:srgbClr val="FAFAFA"/>
                </a:clrFrom>
                <a:clrTo>
                  <a:srgbClr val="FAFAFA">
                    <a:alpha val="0"/>
                  </a:srgbClr>
                </a:clrTo>
              </a:clrChange>
              <a:duotone>
                <a:schemeClr val="bg2">
                  <a:shade val="45000"/>
                  <a:satMod val="135000"/>
                </a:schemeClr>
                <a:prstClr val="white"/>
              </a:duotone>
            </a:blip>
            <a:srcRect/>
            <a:stretch>
              <a:fillRect/>
            </a:stretch>
          </a:blipFill>
          <a:ln w="9525">
            <a:noFill/>
            <a:miter lim="800000"/>
            <a:headEnd/>
            <a:tailEnd/>
          </a:ln>
        </p:spPr>
      </p:pic>
      <p:pic>
        <p:nvPicPr>
          <p:cNvPr id="20496" name="Picture 16" descr="C:\Users\zamri\Pictures\ReportBannerBottom.jpg"/>
          <p:cNvPicPr>
            <a:picLocks noChangeAspect="1" noChangeArrowheads="1"/>
          </p:cNvPicPr>
          <p:nvPr/>
        </p:nvPicPr>
        <p:blipFill>
          <a:blip r:embed="rId4">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14287" y="4949190"/>
            <a:ext cx="9130189" cy="2167890"/>
          </a:xfrm>
          <a:prstGeom prst="rect">
            <a:avLst/>
          </a:prstGeom>
          <a:noFill/>
          <a:ln w="9525">
            <a:noFill/>
            <a:miter lim="800000"/>
            <a:headEnd/>
            <a:tailEnd/>
          </a:ln>
        </p:spPr>
      </p:pic>
      <p:pic>
        <p:nvPicPr>
          <p:cNvPr id="29704" name="Picture 8" descr="C:\Users\zamri\Pictures\Tree_PNG_Clip_Art-1106.png"/>
          <p:cNvPicPr>
            <a:picLocks noChangeAspect="1" noChangeArrowheads="1"/>
          </p:cNvPicPr>
          <p:nvPr/>
        </p:nvPicPr>
        <p:blipFill>
          <a:blip r:embed="rId5">
            <a:duotone>
              <a:schemeClr val="bg2">
                <a:shade val="45000"/>
                <a:satMod val="135000"/>
              </a:schemeClr>
              <a:prstClr val="white"/>
            </a:duotone>
          </a:blip>
          <a:srcRect/>
          <a:stretch>
            <a:fillRect/>
          </a:stretch>
        </p:blipFill>
        <p:spPr bwMode="auto">
          <a:xfrm>
            <a:off x="3586639" y="3316224"/>
            <a:ext cx="5299234" cy="3822065"/>
          </a:xfrm>
          <a:prstGeom prst="rect">
            <a:avLst/>
          </a:prstGeom>
          <a:noFill/>
          <a:ln w="9525">
            <a:noFill/>
            <a:miter lim="800000"/>
            <a:headEnd/>
            <a:tailEnd/>
          </a:ln>
        </p:spPr>
      </p:pic>
      <p:pic>
        <p:nvPicPr>
          <p:cNvPr id="29703" name="Picture 7" descr="C:\Users\zamri\Pictures\Green_Tree_PNG_Clipart-375836830.png"/>
          <p:cNvPicPr>
            <a:picLocks noChangeAspect="1" noChangeArrowheads="1"/>
          </p:cNvPicPr>
          <p:nvPr/>
        </p:nvPicPr>
        <p:blipFill>
          <a:blip r:embed="rId6">
            <a:duotone>
              <a:schemeClr val="bg2">
                <a:shade val="45000"/>
                <a:satMod val="135000"/>
              </a:schemeClr>
              <a:prstClr val="white"/>
            </a:duotone>
          </a:blip>
          <a:srcRect/>
          <a:stretch>
            <a:fillRect/>
          </a:stretch>
        </p:blipFill>
        <p:spPr bwMode="auto">
          <a:xfrm>
            <a:off x="903160" y="2811399"/>
            <a:ext cx="3969068" cy="4286250"/>
          </a:xfrm>
          <a:prstGeom prst="rect">
            <a:avLst/>
          </a:prstGeom>
          <a:noFill/>
          <a:ln w="9525">
            <a:noFill/>
            <a:miter lim="800000"/>
            <a:headEnd/>
            <a:tailEnd/>
          </a:ln>
        </p:spPr>
      </p:pic>
      <p:pic>
        <p:nvPicPr>
          <p:cNvPr id="29705" name="Picture 9" descr="C:\Users\zamri\Pictures\boom.png"/>
          <p:cNvPicPr>
            <a:picLocks noChangeAspect="1" noChangeArrowheads="1"/>
          </p:cNvPicPr>
          <p:nvPr/>
        </p:nvPicPr>
        <p:blipFill>
          <a:blip r:embed="rId7">
            <a:duotone>
              <a:schemeClr val="bg2">
                <a:shade val="45000"/>
                <a:satMod val="135000"/>
              </a:schemeClr>
              <a:prstClr val="white"/>
            </a:duotone>
          </a:blip>
          <a:srcRect/>
          <a:stretch>
            <a:fillRect/>
          </a:stretch>
        </p:blipFill>
        <p:spPr bwMode="auto">
          <a:xfrm>
            <a:off x="2879884" y="5138039"/>
            <a:ext cx="4138136" cy="1948180"/>
          </a:xfrm>
          <a:prstGeom prst="rect">
            <a:avLst/>
          </a:prstGeom>
          <a:noFill/>
          <a:ln w="9525">
            <a:noFill/>
            <a:miter lim="800000"/>
            <a:headEnd/>
            <a:tailEnd/>
          </a:ln>
        </p:spPr>
      </p:pic>
      <p:pic>
        <p:nvPicPr>
          <p:cNvPr id="29706" name="Picture 10" descr="C:\Users\zamri\Pictures\sp_cycling.png"/>
          <p:cNvPicPr>
            <a:picLocks noChangeAspect="1" noChangeArrowheads="1"/>
          </p:cNvPicPr>
          <p:nvPr/>
        </p:nvPicPr>
        <p:blipFill>
          <a:blip r:embed="rId8">
            <a:duotone>
              <a:schemeClr val="bg2">
                <a:shade val="45000"/>
                <a:satMod val="135000"/>
              </a:schemeClr>
              <a:prstClr val="white"/>
            </a:duotone>
          </a:blip>
          <a:srcRect/>
          <a:stretch>
            <a:fillRect/>
          </a:stretch>
        </p:blipFill>
        <p:spPr bwMode="auto">
          <a:xfrm>
            <a:off x="223837" y="6201410"/>
            <a:ext cx="1184339" cy="877570"/>
          </a:xfrm>
          <a:prstGeom prst="rect">
            <a:avLst/>
          </a:prstGeom>
          <a:noFill/>
          <a:ln w="9525">
            <a:noFill/>
            <a:miter lim="800000"/>
            <a:headEnd/>
            <a:tailEnd/>
          </a:ln>
        </p:spPr>
      </p:pic>
      <p:pic>
        <p:nvPicPr>
          <p:cNvPr id="29707" name="Picture 11" descr="C:\Users\zamri\Pictures\jogging-hi.png"/>
          <p:cNvPicPr>
            <a:picLocks noChangeAspect="1" noChangeArrowheads="1"/>
          </p:cNvPicPr>
          <p:nvPr/>
        </p:nvPicPr>
        <p:blipFill>
          <a:blip r:embed="rId9">
            <a:duotone>
              <a:schemeClr val="bg2">
                <a:shade val="45000"/>
                <a:satMod val="135000"/>
              </a:schemeClr>
              <a:prstClr val="white"/>
            </a:duotone>
          </a:blip>
          <a:srcRect/>
          <a:stretch>
            <a:fillRect/>
          </a:stretch>
        </p:blipFill>
        <p:spPr bwMode="auto">
          <a:xfrm>
            <a:off x="3228499" y="6301550"/>
            <a:ext cx="1854994" cy="771525"/>
          </a:xfrm>
          <a:prstGeom prst="rect">
            <a:avLst/>
          </a:prstGeom>
          <a:noFill/>
          <a:ln w="9525">
            <a:noFill/>
            <a:miter lim="800000"/>
            <a:headEnd/>
            <a:tailEnd/>
          </a:ln>
        </p:spPr>
      </p:pic>
      <p:sp>
        <p:nvSpPr>
          <p:cNvPr id="2" name="Text Box 1"/>
          <p:cNvSpPr txBox="1"/>
          <p:nvPr/>
        </p:nvSpPr>
        <p:spPr>
          <a:xfrm>
            <a:off x="381000" y="533400"/>
            <a:ext cx="8043164" cy="954107"/>
          </a:xfrm>
          <a:prstGeom prst="rect">
            <a:avLst/>
          </a:prstGeom>
          <a:noFill/>
        </p:spPr>
        <p:txBody>
          <a:bodyPr wrap="square" rtlCol="0" anchor="t">
            <a:spAutoFit/>
          </a:bodyPr>
          <a:lstStyle/>
          <a:p>
            <a:r>
              <a:rPr lang="en-US" sz="2800" b="1" dirty="0">
                <a:sym typeface="+mn-ea"/>
              </a:rPr>
              <a:t>How cities can become part of the global movement </a:t>
            </a:r>
            <a:r>
              <a:rPr lang="en-US" sz="2800" b="1" dirty="0" smtClean="0">
                <a:sym typeface="+mn-ea"/>
              </a:rPr>
              <a:t>to </a:t>
            </a:r>
            <a:r>
              <a:rPr lang="en-US" sz="2800" b="1" dirty="0">
                <a:sym typeface="+mn-ea"/>
              </a:rPr>
              <a:t>address climate change?</a:t>
            </a:r>
          </a:p>
        </p:txBody>
      </p:sp>
      <p:sp>
        <p:nvSpPr>
          <p:cNvPr id="3" name="Text Box 2"/>
          <p:cNvSpPr txBox="1"/>
          <p:nvPr/>
        </p:nvSpPr>
        <p:spPr>
          <a:xfrm>
            <a:off x="381000" y="1981200"/>
            <a:ext cx="8106728" cy="3477875"/>
          </a:xfrm>
          <a:prstGeom prst="rect">
            <a:avLst/>
          </a:prstGeom>
          <a:noFill/>
        </p:spPr>
        <p:txBody>
          <a:bodyPr wrap="square" rtlCol="0">
            <a:spAutoFit/>
          </a:bodyPr>
          <a:lstStyle/>
          <a:p>
            <a:pPr algn="just"/>
            <a:r>
              <a:rPr lang="en-US" sz="2000" dirty="0"/>
              <a:t>Climate Change is serious Issue that need to be address fast. City play a major roles in </a:t>
            </a:r>
            <a:r>
              <a:rPr lang="en-US" sz="2000" dirty="0" smtClean="0"/>
              <a:t>reducing </a:t>
            </a:r>
            <a:r>
              <a:rPr lang="en-US" sz="2000" dirty="0"/>
              <a:t>the impact of Climate Change as Cities are the front liner that deal with stakeholders. Thus, City cannot act by itself, by joining The Global Covenant of Mayors for Climate and Energy (</a:t>
            </a:r>
            <a:r>
              <a:rPr lang="en-US" sz="2000" dirty="0" err="1"/>
              <a:t>GCoM</a:t>
            </a:r>
            <a:r>
              <a:rPr lang="en-US" sz="2000" dirty="0"/>
              <a:t>), City will be able to understand and share practices on the mechanisms that can be done by the city in reducing the impact. This </a:t>
            </a:r>
            <a:r>
              <a:rPr lang="en-US" sz="2000" dirty="0" smtClean="0"/>
              <a:t>Coalitions </a:t>
            </a:r>
            <a:r>
              <a:rPr lang="en-US" sz="2000" dirty="0"/>
              <a:t>will have a shared long-term vision of promoting and supporting voluntary action to combat climate change and move to a low emission, resilient society</a:t>
            </a:r>
            <a:r>
              <a:rPr lang="en-US" sz="2000" dirty="0" smtClean="0"/>
              <a:t>. City to City best practices </a:t>
            </a:r>
            <a:r>
              <a:rPr lang="en-US" sz="2000" smtClean="0"/>
              <a:t>sharing are </a:t>
            </a:r>
            <a:r>
              <a:rPr lang="en-US" sz="2000" dirty="0" smtClean="0"/>
              <a:t>imperative to address climate change.</a:t>
            </a:r>
            <a:endParaRPr lang="en-US" sz="2000" dirty="0"/>
          </a:p>
          <a:p>
            <a:endParaRPr lang="en-US" sz="2000" dirty="0"/>
          </a:p>
        </p:txBody>
      </p:sp>
      <p:sp>
        <p:nvSpPr>
          <p:cNvPr id="15" name="TextBox 7"/>
          <p:cNvSpPr txBox="1"/>
          <p:nvPr/>
        </p:nvSpPr>
        <p:spPr>
          <a:xfrm>
            <a:off x="4437697" y="6519446"/>
            <a:ext cx="4706303" cy="338554"/>
          </a:xfrm>
          <a:prstGeom prst="rect">
            <a:avLst/>
          </a:prstGeom>
          <a:noFill/>
          <a:ln w="9525">
            <a:noFill/>
          </a:ln>
        </p:spPr>
        <p:txBody>
          <a:bodyPr wrap="square" anchor="t">
            <a:spAutoFit/>
          </a:bodyPr>
          <a:lstStyle/>
          <a:p>
            <a:r>
              <a:rPr lang="en-US" altLang="en-US" sz="1600" b="1" i="1" dirty="0" smtClean="0">
                <a:solidFill>
                  <a:srgbClr val="00B050"/>
                </a:solidFill>
                <a:latin typeface="Calibri" panose="020F0502020204030204" charset="0"/>
              </a:rPr>
              <a:t>“</a:t>
            </a:r>
            <a:endParaRPr lang="en-US" altLang="en-US" sz="1600" b="1" i="1" dirty="0">
              <a:solidFill>
                <a:srgbClr val="00B050"/>
              </a:solidFill>
              <a:latin typeface="Calibri" panose="020F0502020204030204" charset="0"/>
            </a:endParaRPr>
          </a:p>
        </p:txBody>
      </p:sp>
      <p:sp>
        <p:nvSpPr>
          <p:cNvPr id="16" name="Slide Number Placeholder 15"/>
          <p:cNvSpPr>
            <a:spLocks noGrp="1"/>
          </p:cNvSpPr>
          <p:nvPr>
            <p:ph type="sldNum" sz="quarter" idx="12"/>
          </p:nvPr>
        </p:nvSpPr>
        <p:spPr/>
        <p:txBody>
          <a:bodyPr/>
          <a:lstStyle/>
          <a:p>
            <a:pPr>
              <a:defRPr/>
            </a:pPr>
            <a:fld id="{48643311-FF35-41CE-AFEC-E5AF17E1B074}" type="slidenum">
              <a:rPr lang="ms-MY" smtClean="0"/>
              <a:pPr>
                <a:defRPr/>
              </a:pPr>
              <a:t>31</a:t>
            </a:fld>
            <a:endParaRPr lang="ms-MY" dirty="0"/>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E7E791F4-BB57-4699-8912-EDC0FD6E6048}"/>
              </a:ext>
            </a:extLst>
          </p:cNvPr>
          <p:cNvPicPr>
            <a:picLocks noChangeAspect="1"/>
          </p:cNvPicPr>
          <p:nvPr/>
        </p:nvPicPr>
        <p:blipFill rotWithShape="1">
          <a:blip r:embed="rId2" cstate="email">
            <a:duotone>
              <a:prstClr val="black"/>
              <a:schemeClr val="accent6">
                <a:lumMod val="40000"/>
                <a:lumOff val="60000"/>
                <a:tint val="45000"/>
                <a:satMod val="400000"/>
              </a:schemeClr>
            </a:duotone>
            <a:extLst>
              <a:ext uri="{28A0092B-C50C-407E-A947-70E740481C1C}">
                <a14:useLocalDpi xmlns:a14="http://schemas.microsoft.com/office/drawing/2010/main"/>
              </a:ext>
            </a:extLst>
          </a:blip>
          <a:srcRect t="24838"/>
          <a:stretch/>
        </p:blipFill>
        <p:spPr>
          <a:xfrm>
            <a:off x="0" y="0"/>
            <a:ext cx="9144000" cy="6858000"/>
          </a:xfrm>
          <a:prstGeom prst="rect">
            <a:avLst/>
          </a:prstGeom>
        </p:spPr>
      </p:pic>
      <p:sp>
        <p:nvSpPr>
          <p:cNvPr id="12" name="Rectangle 11">
            <a:extLst>
              <a:ext uri="{FF2B5EF4-FFF2-40B4-BE49-F238E27FC236}">
                <a16:creationId xmlns="" xmlns:a16="http://schemas.microsoft.com/office/drawing/2014/main" id="{116962BD-62CF-4472-A9D3-283D6B72816F}"/>
              </a:ext>
            </a:extLst>
          </p:cNvPr>
          <p:cNvSpPr/>
          <p:nvPr/>
        </p:nvSpPr>
        <p:spPr>
          <a:xfrm>
            <a:off x="467544" y="620688"/>
            <a:ext cx="4536504" cy="5808708"/>
          </a:xfrm>
          <a:prstGeom prst="rect">
            <a:avLst/>
          </a:prstGeom>
          <a:solidFill>
            <a:srgbClr val="FFFFFF">
              <a:alpha val="80000"/>
            </a:srgb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accent4"/>
              </a:solidFill>
              <a:latin typeface="Montserrat" panose="00000500000000000000" pitchFamily="50" charset="0"/>
            </a:endParaRPr>
          </a:p>
        </p:txBody>
      </p:sp>
      <p:sp>
        <p:nvSpPr>
          <p:cNvPr id="13" name="Title 1">
            <a:extLst>
              <a:ext uri="{FF2B5EF4-FFF2-40B4-BE49-F238E27FC236}">
                <a16:creationId xmlns="" xmlns:a16="http://schemas.microsoft.com/office/drawing/2014/main" id="{8942FDC5-A0DC-4C14-98FE-D228167CC0F5}"/>
              </a:ext>
            </a:extLst>
          </p:cNvPr>
          <p:cNvSpPr txBox="1">
            <a:spLocks/>
          </p:cNvSpPr>
          <p:nvPr/>
        </p:nvSpPr>
        <p:spPr>
          <a:xfrm>
            <a:off x="720637" y="742994"/>
            <a:ext cx="3756406" cy="1022844"/>
          </a:xfrm>
          <a:prstGeom prst="rect">
            <a:avLst/>
          </a:prstGeom>
          <a:noFill/>
        </p:spPr>
        <p:txBody>
          <a:bodyPr/>
          <a:lstStyle>
            <a:lvl1pPr algn="l" defTabSz="848899" rtl="0" eaLnBrk="1" latinLnBrk="0" hangingPunct="1">
              <a:lnSpc>
                <a:spcPct val="100000"/>
              </a:lnSpc>
              <a:spcBef>
                <a:spcPct val="0"/>
              </a:spcBef>
              <a:buNone/>
              <a:defRPr sz="2400" b="0" i="0" kern="1200" baseline="0">
                <a:solidFill>
                  <a:schemeClr val="tx1">
                    <a:lumMod val="65000"/>
                    <a:lumOff val="35000"/>
                  </a:schemeClr>
                </a:solidFill>
                <a:uFillTx/>
                <a:latin typeface="+mj-lt"/>
                <a:ea typeface="+mj-ea"/>
                <a:cs typeface="+mj-cs"/>
              </a:defRPr>
            </a:lvl1pPr>
          </a:lstStyle>
          <a:p>
            <a:r>
              <a:rPr lang="en-US" sz="4000" dirty="0">
                <a:solidFill>
                  <a:schemeClr val="tx1">
                    <a:lumMod val="85000"/>
                    <a:lumOff val="15000"/>
                  </a:schemeClr>
                </a:solidFill>
                <a:latin typeface="Montserrat ExtraBold" panose="00000900000000000000" pitchFamily="50" charset="0"/>
              </a:rPr>
              <a:t>Thank You</a:t>
            </a:r>
          </a:p>
        </p:txBody>
      </p:sp>
      <p:sp>
        <p:nvSpPr>
          <p:cNvPr id="14" name="Title 1">
            <a:extLst>
              <a:ext uri="{FF2B5EF4-FFF2-40B4-BE49-F238E27FC236}">
                <a16:creationId xmlns="" xmlns:a16="http://schemas.microsoft.com/office/drawing/2014/main" id="{15034318-D440-4A4F-AFC7-D18AFBE60987}"/>
              </a:ext>
            </a:extLst>
          </p:cNvPr>
          <p:cNvSpPr txBox="1">
            <a:spLocks/>
          </p:cNvSpPr>
          <p:nvPr/>
        </p:nvSpPr>
        <p:spPr>
          <a:xfrm>
            <a:off x="720636" y="1927855"/>
            <a:ext cx="4139395" cy="3819431"/>
          </a:xfrm>
          <a:prstGeom prst="rect">
            <a:avLst/>
          </a:prstGeom>
          <a:noFill/>
        </p:spPr>
        <p:txBody>
          <a:bodyPr/>
          <a:lstStyle>
            <a:lvl1pPr algn="l" defTabSz="848899" rtl="0" eaLnBrk="1" latinLnBrk="0" hangingPunct="1">
              <a:lnSpc>
                <a:spcPct val="100000"/>
              </a:lnSpc>
              <a:spcBef>
                <a:spcPct val="0"/>
              </a:spcBef>
              <a:buNone/>
              <a:defRPr sz="2400" b="0" i="0" kern="1200" baseline="0">
                <a:solidFill>
                  <a:schemeClr val="tx1">
                    <a:lumMod val="65000"/>
                    <a:lumOff val="35000"/>
                  </a:schemeClr>
                </a:solidFill>
                <a:uFillTx/>
                <a:latin typeface="+mj-lt"/>
                <a:ea typeface="+mj-ea"/>
                <a:cs typeface="+mj-cs"/>
              </a:defRPr>
            </a:lvl1pPr>
          </a:lstStyle>
          <a:p>
            <a:r>
              <a:rPr lang="en-US" sz="2000" b="1" spc="300" dirty="0">
                <a:solidFill>
                  <a:schemeClr val="tx1"/>
                </a:solidFill>
                <a:latin typeface="Montserrat" panose="00000500000000000000" pitchFamily="50" charset="0"/>
              </a:rPr>
              <a:t>MAJLIS PERBANDARAN SEBERANG PERAI</a:t>
            </a:r>
          </a:p>
          <a:p>
            <a:endParaRPr lang="en-US" sz="1800" i="1" spc="300" dirty="0" smtClean="0">
              <a:solidFill>
                <a:schemeClr val="tx1"/>
              </a:solidFill>
              <a:latin typeface="Montserrat" panose="00000500000000000000" pitchFamily="50" charset="0"/>
            </a:endParaRPr>
          </a:p>
          <a:p>
            <a:r>
              <a:rPr lang="en-US" sz="1800" i="1" spc="300" dirty="0" smtClean="0">
                <a:solidFill>
                  <a:schemeClr val="tx1"/>
                </a:solidFill>
                <a:latin typeface="Montserrat" panose="00000500000000000000" pitchFamily="50" charset="0"/>
              </a:rPr>
              <a:t>SEBERANG PERAI MUNICIPAL COUNCIL</a:t>
            </a:r>
            <a:endParaRPr lang="pl-PL" sz="1800" i="1" spc="300" dirty="0">
              <a:solidFill>
                <a:schemeClr val="tx1"/>
              </a:solidFill>
              <a:latin typeface="Montserrat" panose="00000500000000000000" pitchFamily="50" charset="0"/>
            </a:endParaRPr>
          </a:p>
          <a:p>
            <a:endParaRPr lang="en-US" sz="1600" dirty="0">
              <a:solidFill>
                <a:schemeClr val="tx1"/>
              </a:solidFill>
              <a:latin typeface="Montserrat" panose="00000500000000000000" pitchFamily="50" charset="0"/>
            </a:endParaRPr>
          </a:p>
          <a:p>
            <a:endParaRPr lang="en-US" sz="1600" dirty="0">
              <a:solidFill>
                <a:schemeClr val="tx1"/>
              </a:solidFill>
              <a:latin typeface="Montserrat" panose="00000500000000000000" pitchFamily="50" charset="0"/>
            </a:endParaRPr>
          </a:p>
          <a:p>
            <a:endParaRPr lang="en-US" sz="1600" dirty="0">
              <a:solidFill>
                <a:schemeClr val="tx1"/>
              </a:solidFill>
              <a:latin typeface="Montserrat" panose="00000500000000000000" pitchFamily="50" charset="0"/>
            </a:endParaRPr>
          </a:p>
          <a:p>
            <a:pPr>
              <a:tabLst>
                <a:tab pos="3051175" algn="r"/>
              </a:tabLst>
            </a:pPr>
            <a:r>
              <a:rPr lang="en-US" sz="1600" dirty="0" err="1">
                <a:solidFill>
                  <a:schemeClr val="tx1"/>
                </a:solidFill>
                <a:latin typeface="Montserrat" panose="00000500000000000000" pitchFamily="50" charset="0"/>
              </a:rPr>
              <a:t>Jalan</a:t>
            </a:r>
            <a:r>
              <a:rPr lang="en-US" sz="1600" dirty="0">
                <a:solidFill>
                  <a:schemeClr val="tx1"/>
                </a:solidFill>
                <a:latin typeface="Montserrat" panose="00000500000000000000" pitchFamily="50" charset="0"/>
              </a:rPr>
              <a:t> </a:t>
            </a:r>
            <a:r>
              <a:rPr lang="en-US" sz="1600" dirty="0" err="1">
                <a:solidFill>
                  <a:schemeClr val="tx1"/>
                </a:solidFill>
                <a:latin typeface="Montserrat" panose="00000500000000000000" pitchFamily="50" charset="0"/>
              </a:rPr>
              <a:t>Perda</a:t>
            </a:r>
            <a:r>
              <a:rPr lang="en-US" sz="1600" dirty="0">
                <a:solidFill>
                  <a:schemeClr val="tx1"/>
                </a:solidFill>
                <a:latin typeface="Montserrat" panose="00000500000000000000" pitchFamily="50" charset="0"/>
              </a:rPr>
              <a:t> </a:t>
            </a:r>
            <a:r>
              <a:rPr lang="en-US" sz="1600" dirty="0" err="1">
                <a:solidFill>
                  <a:schemeClr val="tx1"/>
                </a:solidFill>
                <a:latin typeface="Montserrat" panose="00000500000000000000" pitchFamily="50" charset="0"/>
              </a:rPr>
              <a:t>Utama</a:t>
            </a:r>
            <a:endParaRPr lang="en-US" sz="1600" dirty="0">
              <a:solidFill>
                <a:schemeClr val="tx1"/>
              </a:solidFill>
              <a:latin typeface="Montserrat" panose="00000500000000000000" pitchFamily="50" charset="0"/>
            </a:endParaRPr>
          </a:p>
          <a:p>
            <a:pPr>
              <a:tabLst>
                <a:tab pos="3051175" algn="r"/>
              </a:tabLst>
            </a:pPr>
            <a:r>
              <a:rPr lang="en-US" sz="1600" dirty="0">
                <a:solidFill>
                  <a:schemeClr val="tx1"/>
                </a:solidFill>
                <a:latin typeface="Montserrat" panose="00000500000000000000" pitchFamily="50" charset="0"/>
              </a:rPr>
              <a:t>Bandar </a:t>
            </a:r>
            <a:r>
              <a:rPr lang="en-US" sz="1600" dirty="0" err="1">
                <a:solidFill>
                  <a:schemeClr val="tx1"/>
                </a:solidFill>
                <a:latin typeface="Montserrat" panose="00000500000000000000" pitchFamily="50" charset="0"/>
              </a:rPr>
              <a:t>Perda</a:t>
            </a:r>
            <a:endParaRPr lang="en-US" sz="1600" dirty="0">
              <a:solidFill>
                <a:schemeClr val="tx1"/>
              </a:solidFill>
              <a:latin typeface="Montserrat" panose="00000500000000000000" pitchFamily="50" charset="0"/>
            </a:endParaRPr>
          </a:p>
          <a:p>
            <a:pPr>
              <a:tabLst>
                <a:tab pos="3051175" algn="r"/>
              </a:tabLst>
            </a:pPr>
            <a:r>
              <a:rPr lang="en-US" sz="1600" dirty="0">
                <a:solidFill>
                  <a:schemeClr val="tx1"/>
                </a:solidFill>
                <a:latin typeface="Montserrat" panose="00000500000000000000" pitchFamily="50" charset="0"/>
              </a:rPr>
              <a:t>14000, Bukit </a:t>
            </a:r>
            <a:r>
              <a:rPr lang="en-US" sz="1600" dirty="0" err="1">
                <a:solidFill>
                  <a:schemeClr val="tx1"/>
                </a:solidFill>
                <a:latin typeface="Montserrat" panose="00000500000000000000" pitchFamily="50" charset="0"/>
              </a:rPr>
              <a:t>Mertajam</a:t>
            </a:r>
            <a:endParaRPr lang="en-US" sz="1600" dirty="0">
              <a:solidFill>
                <a:schemeClr val="tx1"/>
              </a:solidFill>
              <a:latin typeface="Montserrat" panose="00000500000000000000" pitchFamily="50" charset="0"/>
            </a:endParaRPr>
          </a:p>
          <a:p>
            <a:pPr>
              <a:tabLst>
                <a:tab pos="3051175" algn="r"/>
              </a:tabLst>
            </a:pPr>
            <a:r>
              <a:rPr lang="en-US" sz="1600" dirty="0">
                <a:solidFill>
                  <a:schemeClr val="tx1"/>
                </a:solidFill>
                <a:latin typeface="Montserrat" panose="00000500000000000000" pitchFamily="50" charset="0"/>
              </a:rPr>
              <a:t>Penang, Malaysia</a:t>
            </a:r>
          </a:p>
          <a:p>
            <a:pPr>
              <a:tabLst>
                <a:tab pos="3051175" algn="r"/>
              </a:tabLst>
            </a:pPr>
            <a:endParaRPr lang="pl-PL" sz="1600" dirty="0">
              <a:solidFill>
                <a:schemeClr val="accent4"/>
              </a:solidFill>
              <a:latin typeface="Montserrat" panose="00000500000000000000" pitchFamily="50" charset="0"/>
            </a:endParaRPr>
          </a:p>
          <a:p>
            <a:pPr>
              <a:tabLst>
                <a:tab pos="3051175" algn="r"/>
              </a:tabLst>
            </a:pPr>
            <a:r>
              <a:rPr lang="en-US" sz="1400" dirty="0">
                <a:solidFill>
                  <a:schemeClr val="tx1">
                    <a:lumMod val="75000"/>
                    <a:lumOff val="25000"/>
                  </a:schemeClr>
                </a:solidFill>
                <a:latin typeface="Montserrat" panose="00000500000000000000" pitchFamily="50" charset="0"/>
              </a:rPr>
              <a:t>Tel : +604 – 5497 700</a:t>
            </a:r>
          </a:p>
          <a:p>
            <a:pPr>
              <a:tabLst>
                <a:tab pos="3051175" algn="r"/>
              </a:tabLst>
            </a:pPr>
            <a:r>
              <a:rPr lang="en-US" sz="1400" dirty="0">
                <a:solidFill>
                  <a:schemeClr val="tx1">
                    <a:lumMod val="75000"/>
                    <a:lumOff val="25000"/>
                  </a:schemeClr>
                </a:solidFill>
                <a:latin typeface="Montserrat" panose="00000500000000000000" pitchFamily="50" charset="0"/>
              </a:rPr>
              <a:t>Tel : 1 – 800 – 88 – 6777 </a:t>
            </a:r>
            <a:r>
              <a:rPr lang="en-US" sz="1400" dirty="0" smtClean="0">
                <a:solidFill>
                  <a:schemeClr val="tx1">
                    <a:lumMod val="75000"/>
                    <a:lumOff val="25000"/>
                  </a:schemeClr>
                </a:solidFill>
                <a:latin typeface="Montserrat" panose="00000500000000000000" pitchFamily="50" charset="0"/>
              </a:rPr>
              <a:t>(Free Toll)</a:t>
            </a:r>
            <a:endParaRPr lang="en-US" sz="1400" dirty="0">
              <a:solidFill>
                <a:schemeClr val="tx1">
                  <a:lumMod val="75000"/>
                  <a:lumOff val="25000"/>
                </a:schemeClr>
              </a:solidFill>
              <a:latin typeface="Montserrat" panose="00000500000000000000" pitchFamily="50" charset="0"/>
            </a:endParaRPr>
          </a:p>
          <a:p>
            <a:pPr>
              <a:tabLst>
                <a:tab pos="3051175" algn="r"/>
              </a:tabLst>
            </a:pPr>
            <a:r>
              <a:rPr lang="en-US" sz="1400" dirty="0">
                <a:solidFill>
                  <a:schemeClr val="tx1">
                    <a:lumMod val="75000"/>
                    <a:lumOff val="25000"/>
                  </a:schemeClr>
                </a:solidFill>
                <a:latin typeface="Montserrat" panose="00000500000000000000" pitchFamily="50" charset="0"/>
              </a:rPr>
              <a:t>Fax : +604 – 5395 588</a:t>
            </a:r>
          </a:p>
          <a:p>
            <a:pPr>
              <a:tabLst>
                <a:tab pos="3051175" algn="r"/>
              </a:tabLst>
            </a:pPr>
            <a:r>
              <a:rPr lang="en-US" sz="1400" dirty="0">
                <a:solidFill>
                  <a:schemeClr val="tx1">
                    <a:lumMod val="75000"/>
                    <a:lumOff val="25000"/>
                  </a:schemeClr>
                </a:solidFill>
                <a:latin typeface="Montserrat" panose="00000500000000000000" pitchFamily="50" charset="0"/>
              </a:rPr>
              <a:t>Web : http://www.mpsp.gov.my</a:t>
            </a:r>
          </a:p>
        </p:txBody>
      </p:sp>
      <p:sp>
        <p:nvSpPr>
          <p:cNvPr id="8" name="Title 1">
            <a:extLst/>
          </p:cNvPr>
          <p:cNvSpPr txBox="1">
            <a:spLocks/>
          </p:cNvSpPr>
          <p:nvPr/>
        </p:nvSpPr>
        <p:spPr>
          <a:xfrm>
            <a:off x="726261" y="1254416"/>
            <a:ext cx="4277787" cy="525512"/>
          </a:xfrm>
          <a:prstGeom prst="rect">
            <a:avLst/>
          </a:prstGeom>
          <a:noFill/>
        </p:spPr>
        <p:txBody>
          <a:bodyPr/>
          <a:lstStyle>
            <a:lvl1pPr algn="l" defTabSz="848899" rtl="0" eaLnBrk="1" latinLnBrk="0" hangingPunct="1">
              <a:lnSpc>
                <a:spcPct val="100000"/>
              </a:lnSpc>
              <a:spcBef>
                <a:spcPct val="0"/>
              </a:spcBef>
              <a:buNone/>
              <a:defRPr sz="2400" b="0" i="0" kern="1200" baseline="0">
                <a:solidFill>
                  <a:schemeClr val="tx1">
                    <a:lumMod val="65000"/>
                    <a:lumOff val="35000"/>
                  </a:schemeClr>
                </a:solidFill>
                <a:uFillTx/>
                <a:latin typeface="+mj-lt"/>
                <a:ea typeface="+mj-ea"/>
                <a:cs typeface="+mj-cs"/>
              </a:defRPr>
            </a:lvl1pPr>
          </a:lstStyle>
          <a:p>
            <a:r>
              <a:rPr lang="en-US" sz="2800" dirty="0">
                <a:solidFill>
                  <a:schemeClr val="accent2">
                    <a:lumMod val="75000"/>
                  </a:schemeClr>
                </a:solidFill>
                <a:latin typeface="Montserrat" panose="02000505000000020004" pitchFamily="2" charset="0"/>
              </a:rPr>
              <a:t>#</a:t>
            </a:r>
            <a:r>
              <a:rPr lang="en-US" sz="2800" dirty="0" err="1">
                <a:solidFill>
                  <a:schemeClr val="accent2">
                    <a:lumMod val="75000"/>
                  </a:schemeClr>
                </a:solidFill>
                <a:latin typeface="Montserrat" panose="02000505000000020004" pitchFamily="2" charset="0"/>
              </a:rPr>
              <a:t>myseberangperai</a:t>
            </a:r>
            <a:endParaRPr lang="en-US" sz="2800" dirty="0">
              <a:solidFill>
                <a:schemeClr val="accent2">
                  <a:lumMod val="75000"/>
                </a:schemeClr>
              </a:solidFill>
              <a:latin typeface="Montserrat" panose="02000505000000020004" pitchFamily="2" charset="0"/>
            </a:endParaRPr>
          </a:p>
        </p:txBody>
      </p:sp>
      <p:sp>
        <p:nvSpPr>
          <p:cNvPr id="15" name="Slide Number Placeholder 14"/>
          <p:cNvSpPr>
            <a:spLocks noGrp="1"/>
          </p:cNvSpPr>
          <p:nvPr>
            <p:ph type="sldNum" sz="quarter" idx="12"/>
          </p:nvPr>
        </p:nvSpPr>
        <p:spPr/>
        <p:txBody>
          <a:bodyPr/>
          <a:lstStyle/>
          <a:p>
            <a:pPr>
              <a:defRPr/>
            </a:pPr>
            <a:fld id="{3A6EF7BB-8746-46B3-AEFD-73ECA64E9E4B}" type="slidenum">
              <a:rPr lang="ms-MY" smtClean="0"/>
              <a:pPr>
                <a:defRPr/>
              </a:pPr>
              <a:t>32</a:t>
            </a:fld>
            <a:endParaRPr lang="ms-MY"/>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224" y="1183146"/>
            <a:ext cx="9144001" cy="56610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sp>
        <p:nvSpPr>
          <p:cNvPr id="25" name="Rectangle 24"/>
          <p:cNvSpPr/>
          <p:nvPr/>
        </p:nvSpPr>
        <p:spPr>
          <a:xfrm>
            <a:off x="4143372" y="357166"/>
            <a:ext cx="45719" cy="892175"/>
          </a:xfrm>
          <a:prstGeom prst="rect">
            <a:avLst/>
          </a:prstGeom>
          <a:solidFill>
            <a:srgbClr val="C4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26" name="Title 5"/>
          <p:cNvSpPr txBox="1">
            <a:spLocks/>
          </p:cNvSpPr>
          <p:nvPr/>
        </p:nvSpPr>
        <p:spPr bwMode="auto">
          <a:xfrm>
            <a:off x="4357686" y="357166"/>
            <a:ext cx="5045075" cy="642942"/>
          </a:xfrm>
          <a:prstGeom prst="rect">
            <a:avLst/>
          </a:prstGeom>
          <a:noFill/>
          <a:ln w="9525">
            <a:noFill/>
            <a:miter lim="800000"/>
            <a:headEnd/>
            <a:tailEnd/>
          </a:ln>
        </p:spPr>
        <p:txBody>
          <a:bodyPr/>
          <a:lstStyle/>
          <a:p>
            <a:pPr>
              <a:lnSpc>
                <a:spcPts val="2400"/>
              </a:lnSpc>
            </a:pPr>
            <a:r>
              <a:rPr lang="en-MY" sz="2400" b="1" dirty="0" smtClean="0">
                <a:solidFill>
                  <a:schemeClr val="tx1">
                    <a:lumMod val="75000"/>
                    <a:lumOff val="25000"/>
                  </a:schemeClr>
                </a:solidFill>
                <a:latin typeface="Montserrat" panose="02000505000000020004" pitchFamily="2" charset="0"/>
              </a:rPr>
              <a:t>Town hall</a:t>
            </a:r>
            <a:r>
              <a:rPr lang="en-MY" sz="2400" dirty="0" smtClean="0">
                <a:solidFill>
                  <a:schemeClr val="tx1">
                    <a:lumMod val="75000"/>
                    <a:lumOff val="25000"/>
                  </a:schemeClr>
                </a:solidFill>
                <a:latin typeface="Montserrat" panose="02000505000000020004" pitchFamily="2" charset="0"/>
              </a:rPr>
              <a:t> Sessions</a:t>
            </a:r>
            <a:endParaRPr lang="en-MY" sz="2400" dirty="0">
              <a:solidFill>
                <a:schemeClr val="tx1">
                  <a:lumMod val="75000"/>
                  <a:lumOff val="25000"/>
                </a:schemeClr>
              </a:solidFill>
              <a:latin typeface="Montserrat" panose="02000505000000020004" pitchFamily="2" charset="0"/>
            </a:endParaRPr>
          </a:p>
        </p:txBody>
      </p:sp>
      <p:pic>
        <p:nvPicPr>
          <p:cNvPr id="27653" name="Picture 2" descr="C:\Users\user2\AppData\Local\Microsoft\Windows\Temporary Internet Files\Content.IE5\DKS56O08\IMG_1592[1].JPG"/>
          <p:cNvPicPr>
            <a:picLocks noChangeAspect="1" noChangeArrowheads="1"/>
          </p:cNvPicPr>
          <p:nvPr/>
        </p:nvPicPr>
        <p:blipFill>
          <a:blip r:embed="rId2"/>
          <a:srcRect l="15289" r="15996" b="2"/>
          <a:stretch>
            <a:fillRect/>
          </a:stretch>
        </p:blipFill>
        <p:spPr bwMode="auto">
          <a:xfrm>
            <a:off x="-11113" y="4005065"/>
            <a:ext cx="2950984" cy="2864380"/>
          </a:xfrm>
          <a:prstGeom prst="rect">
            <a:avLst/>
          </a:prstGeom>
          <a:noFill/>
          <a:ln w="9525">
            <a:noFill/>
            <a:miter lim="800000"/>
            <a:headEnd/>
            <a:tailEnd/>
          </a:ln>
        </p:spPr>
      </p:pic>
      <p:sp>
        <p:nvSpPr>
          <p:cNvPr id="27655" name="TextBox 9"/>
          <p:cNvSpPr txBox="1">
            <a:spLocks noChangeArrowheads="1"/>
          </p:cNvSpPr>
          <p:nvPr/>
        </p:nvSpPr>
        <p:spPr bwMode="auto">
          <a:xfrm>
            <a:off x="601731" y="1594628"/>
            <a:ext cx="1803699" cy="810478"/>
          </a:xfrm>
          <a:prstGeom prst="rect">
            <a:avLst/>
          </a:prstGeom>
          <a:noFill/>
          <a:ln w="9525">
            <a:noFill/>
            <a:miter lim="800000"/>
            <a:headEnd/>
            <a:tailEnd/>
          </a:ln>
        </p:spPr>
        <p:txBody>
          <a:bodyPr wrap="none">
            <a:spAutoFit/>
          </a:bodyPr>
          <a:lstStyle/>
          <a:p>
            <a:pPr algn="ctr">
              <a:lnSpc>
                <a:spcPts val="2800"/>
              </a:lnSpc>
            </a:pPr>
            <a:r>
              <a:rPr lang="en-US" sz="2800" b="1" dirty="0">
                <a:solidFill>
                  <a:schemeClr val="tx1">
                    <a:lumMod val="75000"/>
                    <a:lumOff val="25000"/>
                  </a:schemeClr>
                </a:solidFill>
                <a:latin typeface="Montserrat" panose="00000500000000000000" pitchFamily="50" charset="0"/>
              </a:rPr>
              <a:t>Dialogue</a:t>
            </a:r>
          </a:p>
          <a:p>
            <a:pPr algn="ctr">
              <a:lnSpc>
                <a:spcPts val="2800"/>
              </a:lnSpc>
            </a:pPr>
            <a:r>
              <a:rPr lang="en-US" sz="2800" b="1" dirty="0">
                <a:solidFill>
                  <a:schemeClr val="tx1">
                    <a:lumMod val="75000"/>
                    <a:lumOff val="25000"/>
                  </a:schemeClr>
                </a:solidFill>
                <a:latin typeface="Montserrat Black" panose="00000A00000000000000" pitchFamily="50" charset="0"/>
              </a:rPr>
              <a:t>Budget</a:t>
            </a:r>
          </a:p>
        </p:txBody>
      </p:sp>
      <p:pic>
        <p:nvPicPr>
          <p:cNvPr id="27658" name="Picture 2" descr="F:\IMG_7989.JPG"/>
          <p:cNvPicPr>
            <a:picLocks noChangeAspect="1" noChangeArrowheads="1"/>
          </p:cNvPicPr>
          <p:nvPr/>
        </p:nvPicPr>
        <p:blipFill>
          <a:blip r:embed="rId3"/>
          <a:srcRect/>
          <a:stretch>
            <a:fillRect/>
          </a:stretch>
        </p:blipFill>
        <p:spPr bwMode="auto">
          <a:xfrm>
            <a:off x="2920512" y="1236905"/>
            <a:ext cx="3071812" cy="1928813"/>
          </a:xfrm>
          <a:prstGeom prst="rect">
            <a:avLst/>
          </a:prstGeom>
          <a:noFill/>
          <a:ln w="9525">
            <a:noFill/>
            <a:miter lim="800000"/>
            <a:headEnd/>
            <a:tailEnd/>
          </a:ln>
        </p:spPr>
      </p:pic>
      <p:pic>
        <p:nvPicPr>
          <p:cNvPr id="27659" name="Picture 3" descr="F:\IMG_8153.JPG"/>
          <p:cNvPicPr>
            <a:picLocks noChangeAspect="1" noChangeArrowheads="1"/>
          </p:cNvPicPr>
          <p:nvPr/>
        </p:nvPicPr>
        <p:blipFill>
          <a:blip r:embed="rId4"/>
          <a:srcRect/>
          <a:stretch>
            <a:fillRect/>
          </a:stretch>
        </p:blipFill>
        <p:spPr bwMode="auto">
          <a:xfrm>
            <a:off x="5992019" y="1202953"/>
            <a:ext cx="3143250" cy="1857375"/>
          </a:xfrm>
          <a:prstGeom prst="rect">
            <a:avLst/>
          </a:prstGeom>
          <a:noFill/>
          <a:ln w="9525">
            <a:noFill/>
            <a:miter lim="800000"/>
            <a:headEnd/>
            <a:tailEnd/>
          </a:ln>
        </p:spPr>
      </p:pic>
      <p:pic>
        <p:nvPicPr>
          <p:cNvPr id="27660" name="Picture 4" descr="F:\IMG_8160.JPG"/>
          <p:cNvPicPr>
            <a:picLocks noChangeAspect="1" noChangeArrowheads="1"/>
          </p:cNvPicPr>
          <p:nvPr/>
        </p:nvPicPr>
        <p:blipFill>
          <a:blip r:embed="rId5"/>
          <a:srcRect/>
          <a:stretch>
            <a:fillRect/>
          </a:stretch>
        </p:blipFill>
        <p:spPr bwMode="auto">
          <a:xfrm>
            <a:off x="2923532" y="4942189"/>
            <a:ext cx="3071812" cy="1909763"/>
          </a:xfrm>
          <a:prstGeom prst="rect">
            <a:avLst/>
          </a:prstGeom>
          <a:noFill/>
          <a:ln w="9525">
            <a:noFill/>
            <a:miter lim="800000"/>
            <a:headEnd/>
            <a:tailEnd/>
          </a:ln>
        </p:spPr>
      </p:pic>
      <p:pic>
        <p:nvPicPr>
          <p:cNvPr id="27661" name="Picture 5" descr="F:\IMG_8061.JPG"/>
          <p:cNvPicPr>
            <a:picLocks noChangeAspect="1" noChangeArrowheads="1"/>
          </p:cNvPicPr>
          <p:nvPr/>
        </p:nvPicPr>
        <p:blipFill>
          <a:blip r:embed="rId6"/>
          <a:srcRect/>
          <a:stretch>
            <a:fillRect/>
          </a:stretch>
        </p:blipFill>
        <p:spPr bwMode="auto">
          <a:xfrm>
            <a:off x="5986526" y="3126029"/>
            <a:ext cx="3143250" cy="1857375"/>
          </a:xfrm>
          <a:prstGeom prst="rect">
            <a:avLst/>
          </a:prstGeom>
          <a:noFill/>
          <a:ln w="9525">
            <a:noFill/>
            <a:miter lim="800000"/>
            <a:headEnd/>
            <a:tailEnd/>
          </a:ln>
        </p:spPr>
      </p:pic>
      <p:pic>
        <p:nvPicPr>
          <p:cNvPr id="27662" name="Picture 6" descr="F:\IMG_8022.JPG"/>
          <p:cNvPicPr>
            <a:picLocks noChangeAspect="1" noChangeArrowheads="1"/>
          </p:cNvPicPr>
          <p:nvPr/>
        </p:nvPicPr>
        <p:blipFill>
          <a:blip r:embed="rId7"/>
          <a:srcRect/>
          <a:stretch>
            <a:fillRect/>
          </a:stretch>
        </p:blipFill>
        <p:spPr bwMode="auto">
          <a:xfrm>
            <a:off x="6029327" y="4962018"/>
            <a:ext cx="3114675" cy="1857375"/>
          </a:xfrm>
          <a:prstGeom prst="rect">
            <a:avLst/>
          </a:prstGeom>
          <a:noFill/>
          <a:ln w="9525">
            <a:noFill/>
            <a:miter lim="800000"/>
            <a:headEnd/>
            <a:tailEnd/>
          </a:ln>
        </p:spPr>
      </p:pic>
      <p:pic>
        <p:nvPicPr>
          <p:cNvPr id="27663" name="Picture 7" descr="F:\IMG_8060.JPG"/>
          <p:cNvPicPr>
            <a:picLocks noChangeAspect="1" noChangeArrowheads="1"/>
          </p:cNvPicPr>
          <p:nvPr/>
        </p:nvPicPr>
        <p:blipFill>
          <a:blip r:embed="rId8"/>
          <a:srcRect/>
          <a:stretch>
            <a:fillRect/>
          </a:stretch>
        </p:blipFill>
        <p:spPr bwMode="auto">
          <a:xfrm>
            <a:off x="2923532" y="3119437"/>
            <a:ext cx="3071812" cy="1828800"/>
          </a:xfrm>
          <a:prstGeom prst="rect">
            <a:avLst/>
          </a:prstGeom>
          <a:noFill/>
          <a:ln w="9525">
            <a:noFill/>
            <a:miter lim="800000"/>
            <a:headEnd/>
            <a:tailEnd/>
          </a:ln>
        </p:spPr>
      </p:pic>
      <p:pic>
        <p:nvPicPr>
          <p:cNvPr id="16" name="Picture 7"/>
          <p:cNvPicPr>
            <a:picLocks noChangeAspect="1"/>
          </p:cNvPicPr>
          <p:nvPr/>
        </p:nvPicPr>
        <p:blipFill>
          <a:blip r:embed="rId9"/>
          <a:srcRect/>
          <a:stretch>
            <a:fillRect/>
          </a:stretch>
        </p:blipFill>
        <p:spPr bwMode="auto">
          <a:xfrm>
            <a:off x="842378" y="2405106"/>
            <a:ext cx="1380751" cy="1384995"/>
          </a:xfrm>
          <a:prstGeom prst="rect">
            <a:avLst/>
          </a:prstGeom>
          <a:noFill/>
          <a:ln w="9525">
            <a:noFill/>
            <a:miter lim="800000"/>
            <a:headEnd/>
            <a:tailEnd/>
          </a:ln>
        </p:spPr>
      </p:pic>
      <p:sp>
        <p:nvSpPr>
          <p:cNvPr id="20" name="Slide Number Placeholder 4"/>
          <p:cNvSpPr>
            <a:spLocks noGrp="1"/>
          </p:cNvSpPr>
          <p:nvPr>
            <p:ph type="sldNum" sz="quarter" idx="12"/>
          </p:nvPr>
        </p:nvSpPr>
        <p:spPr>
          <a:xfrm>
            <a:off x="7308304" y="6440847"/>
            <a:ext cx="1378496" cy="365125"/>
          </a:xfrm>
          <a:solidFill>
            <a:srgbClr val="DDD9C3">
              <a:alpha val="60000"/>
            </a:srgbClr>
          </a:solidFill>
        </p:spPr>
        <p:txBody>
          <a:bodyPr/>
          <a:lstStyle/>
          <a:p>
            <a:pPr>
              <a:defRPr/>
            </a:pPr>
            <a:r>
              <a:rPr lang="ms-MY" sz="1100" b="1" dirty="0">
                <a:solidFill>
                  <a:schemeClr val="tx1">
                    <a:lumMod val="75000"/>
                    <a:lumOff val="25000"/>
                  </a:schemeClr>
                </a:solidFill>
              </a:rPr>
              <a:t>Page </a:t>
            </a:r>
            <a:fld id="{3A6EF7BB-8746-46B3-AEFD-73ECA64E9E4B}" type="slidenum">
              <a:rPr lang="ms-MY" sz="1100" b="1" smtClean="0">
                <a:solidFill>
                  <a:schemeClr val="tx1">
                    <a:lumMod val="75000"/>
                    <a:lumOff val="25000"/>
                  </a:schemeClr>
                </a:solidFill>
              </a:rPr>
              <a:pPr>
                <a:defRPr/>
              </a:pPr>
              <a:t>4</a:t>
            </a:fld>
            <a:r>
              <a:rPr lang="ms-MY" sz="1100" b="1" dirty="0">
                <a:solidFill>
                  <a:schemeClr val="tx1">
                    <a:lumMod val="75000"/>
                    <a:lumOff val="25000"/>
                  </a:schemeClr>
                </a:solidFill>
              </a:rPr>
              <a:t> / 42</a:t>
            </a:r>
          </a:p>
        </p:txBody>
      </p:sp>
      <p:pic>
        <p:nvPicPr>
          <p:cNvPr id="18" name="Picture 17" descr="A close up of a sign&#10;&#10;Description automatically generated">
            <a:extLst>
              <a:ext uri="{FF2B5EF4-FFF2-40B4-BE49-F238E27FC236}">
                <a16:creationId xmlns="" xmlns:a16="http://schemas.microsoft.com/office/drawing/2014/main" id="{377C44E2-E368-4D5F-9C2B-C64467506E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3042" y="357166"/>
            <a:ext cx="2305649" cy="565050"/>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282" y="0"/>
            <a:ext cx="1550412" cy="1647529"/>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55430" cy="6858000"/>
          </a:xfrm>
          <a:prstGeom prst="rect">
            <a:avLst/>
          </a:prstGeom>
          <a:solidFill>
            <a:srgbClr val="FBD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MY" sz="18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42" name="Rectangle 41"/>
          <p:cNvSpPr/>
          <p:nvPr/>
        </p:nvSpPr>
        <p:spPr>
          <a:xfrm>
            <a:off x="1142976" y="1000108"/>
            <a:ext cx="7061359" cy="5661025"/>
          </a:xfrm>
          <a:prstGeom prst="rect">
            <a:avLst/>
          </a:prstGeom>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MY" sz="18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40" name="Rectangle 39"/>
          <p:cNvSpPr/>
          <p:nvPr/>
        </p:nvSpPr>
        <p:spPr>
          <a:xfrm>
            <a:off x="1132285" y="5141913"/>
            <a:ext cx="6858000" cy="1701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MY" sz="18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17" name="Rectangle 16"/>
          <p:cNvSpPr/>
          <p:nvPr/>
        </p:nvSpPr>
        <p:spPr>
          <a:xfrm>
            <a:off x="1494235" y="2333625"/>
            <a:ext cx="520304" cy="28082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18" name="Rectangle 17"/>
          <p:cNvSpPr/>
          <p:nvPr/>
        </p:nvSpPr>
        <p:spPr>
          <a:xfrm>
            <a:off x="2115741" y="3052763"/>
            <a:ext cx="520304" cy="208915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19" name="Rectangle 18"/>
          <p:cNvSpPr/>
          <p:nvPr/>
        </p:nvSpPr>
        <p:spPr>
          <a:xfrm>
            <a:off x="2737247" y="3270250"/>
            <a:ext cx="520304" cy="18716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0" name="Rectangle 19"/>
          <p:cNvSpPr/>
          <p:nvPr/>
        </p:nvSpPr>
        <p:spPr>
          <a:xfrm>
            <a:off x="3358753" y="3413125"/>
            <a:ext cx="520304" cy="172878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1" name="Rectangle 20"/>
          <p:cNvSpPr/>
          <p:nvPr/>
        </p:nvSpPr>
        <p:spPr>
          <a:xfrm>
            <a:off x="3980260" y="3917951"/>
            <a:ext cx="520304" cy="1223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2" name="Rectangle 21"/>
          <p:cNvSpPr/>
          <p:nvPr/>
        </p:nvSpPr>
        <p:spPr>
          <a:xfrm>
            <a:off x="4602956" y="4278313"/>
            <a:ext cx="520304" cy="863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3" name="Rectangle 22"/>
          <p:cNvSpPr/>
          <p:nvPr/>
        </p:nvSpPr>
        <p:spPr>
          <a:xfrm>
            <a:off x="5224462" y="4637089"/>
            <a:ext cx="520304" cy="5048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4" name="Rectangle 23"/>
          <p:cNvSpPr/>
          <p:nvPr/>
        </p:nvSpPr>
        <p:spPr>
          <a:xfrm>
            <a:off x="5845969" y="4876801"/>
            <a:ext cx="520304" cy="265113"/>
          </a:xfrm>
          <a:prstGeom prst="rect">
            <a:avLst/>
          </a:prstGeom>
          <a:solidFill>
            <a:srgbClr val="FCDF5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5" name="Rectangle 24"/>
          <p:cNvSpPr/>
          <p:nvPr/>
        </p:nvSpPr>
        <p:spPr>
          <a:xfrm>
            <a:off x="6467475" y="4978401"/>
            <a:ext cx="520304" cy="1635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6" name="Rectangle 25"/>
          <p:cNvSpPr/>
          <p:nvPr/>
        </p:nvSpPr>
        <p:spPr>
          <a:xfrm>
            <a:off x="7088981" y="5068889"/>
            <a:ext cx="520304" cy="730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ontserrat" charset="0"/>
              <a:ea typeface="+mn-ea"/>
              <a:cs typeface="+mn-cs"/>
            </a:endParaRPr>
          </a:p>
        </p:txBody>
      </p:sp>
      <p:pic>
        <p:nvPicPr>
          <p:cNvPr id="26637" name="Picture 5"/>
          <p:cNvPicPr>
            <a:picLocks noChangeAspect="1"/>
          </p:cNvPicPr>
          <p:nvPr/>
        </p:nvPicPr>
        <p:blipFill>
          <a:blip r:embed="rId2" cstate="print"/>
          <a:stretch>
            <a:fillRect/>
          </a:stretch>
        </p:blipFill>
        <p:spPr>
          <a:xfrm>
            <a:off x="7003256" y="5227639"/>
            <a:ext cx="729854" cy="1004887"/>
          </a:xfrm>
          <a:prstGeom prst="rect">
            <a:avLst/>
          </a:prstGeom>
          <a:noFill/>
          <a:ln w="9525">
            <a:noFill/>
          </a:ln>
        </p:spPr>
      </p:pic>
      <p:pic>
        <p:nvPicPr>
          <p:cNvPr id="26638" name="Picture 6"/>
          <p:cNvPicPr>
            <a:picLocks noChangeAspect="1"/>
          </p:cNvPicPr>
          <p:nvPr/>
        </p:nvPicPr>
        <p:blipFill>
          <a:blip r:embed="rId3"/>
          <a:stretch>
            <a:fillRect/>
          </a:stretch>
        </p:blipFill>
        <p:spPr>
          <a:xfrm>
            <a:off x="1494235" y="5224463"/>
            <a:ext cx="556022" cy="906462"/>
          </a:xfrm>
          <a:prstGeom prst="rect">
            <a:avLst/>
          </a:prstGeom>
          <a:noFill/>
          <a:ln w="9525">
            <a:noFill/>
          </a:ln>
        </p:spPr>
      </p:pic>
      <p:pic>
        <p:nvPicPr>
          <p:cNvPr id="26639" name="Picture 7"/>
          <p:cNvPicPr>
            <a:picLocks noChangeAspect="1"/>
          </p:cNvPicPr>
          <p:nvPr/>
        </p:nvPicPr>
        <p:blipFill>
          <a:blip r:embed="rId4"/>
          <a:stretch>
            <a:fillRect/>
          </a:stretch>
        </p:blipFill>
        <p:spPr>
          <a:xfrm>
            <a:off x="2116931" y="5224464"/>
            <a:ext cx="534591" cy="1106487"/>
          </a:xfrm>
          <a:prstGeom prst="rect">
            <a:avLst/>
          </a:prstGeom>
          <a:noFill/>
          <a:ln w="9525">
            <a:noFill/>
          </a:ln>
        </p:spPr>
      </p:pic>
      <p:pic>
        <p:nvPicPr>
          <p:cNvPr id="26640" name="Picture 8"/>
          <p:cNvPicPr>
            <a:picLocks noChangeAspect="1"/>
          </p:cNvPicPr>
          <p:nvPr/>
        </p:nvPicPr>
        <p:blipFill>
          <a:blip r:embed="rId5"/>
          <a:stretch>
            <a:fillRect/>
          </a:stretch>
        </p:blipFill>
        <p:spPr>
          <a:xfrm>
            <a:off x="2733675" y="5224463"/>
            <a:ext cx="533400" cy="906462"/>
          </a:xfrm>
          <a:prstGeom prst="rect">
            <a:avLst/>
          </a:prstGeom>
          <a:noFill/>
          <a:ln w="9525">
            <a:noFill/>
          </a:ln>
        </p:spPr>
      </p:pic>
      <p:pic>
        <p:nvPicPr>
          <p:cNvPr id="26641" name="Picture 9"/>
          <p:cNvPicPr>
            <a:picLocks noChangeAspect="1"/>
          </p:cNvPicPr>
          <p:nvPr/>
        </p:nvPicPr>
        <p:blipFill>
          <a:blip r:embed="rId6"/>
          <a:stretch>
            <a:fillRect/>
          </a:stretch>
        </p:blipFill>
        <p:spPr>
          <a:xfrm>
            <a:off x="3305175" y="5224464"/>
            <a:ext cx="636985" cy="1106487"/>
          </a:xfrm>
          <a:prstGeom prst="rect">
            <a:avLst/>
          </a:prstGeom>
          <a:noFill/>
          <a:ln w="9525">
            <a:noFill/>
          </a:ln>
        </p:spPr>
      </p:pic>
      <p:pic>
        <p:nvPicPr>
          <p:cNvPr id="26642" name="Picture 10"/>
          <p:cNvPicPr>
            <a:picLocks noChangeAspect="1"/>
          </p:cNvPicPr>
          <p:nvPr/>
        </p:nvPicPr>
        <p:blipFill>
          <a:blip r:embed="rId7"/>
          <a:stretch>
            <a:fillRect/>
          </a:stretch>
        </p:blipFill>
        <p:spPr>
          <a:xfrm>
            <a:off x="4000500" y="5224463"/>
            <a:ext cx="534591" cy="1008062"/>
          </a:xfrm>
          <a:prstGeom prst="rect">
            <a:avLst/>
          </a:prstGeom>
          <a:noFill/>
          <a:ln w="9525">
            <a:noFill/>
          </a:ln>
        </p:spPr>
      </p:pic>
      <p:pic>
        <p:nvPicPr>
          <p:cNvPr id="26643" name="Picture 11"/>
          <p:cNvPicPr>
            <a:picLocks noChangeAspect="1"/>
          </p:cNvPicPr>
          <p:nvPr/>
        </p:nvPicPr>
        <p:blipFill>
          <a:blip r:embed="rId8"/>
          <a:stretch>
            <a:fillRect/>
          </a:stretch>
        </p:blipFill>
        <p:spPr>
          <a:xfrm>
            <a:off x="4605338" y="5227639"/>
            <a:ext cx="533400" cy="1004887"/>
          </a:xfrm>
          <a:prstGeom prst="rect">
            <a:avLst/>
          </a:prstGeom>
          <a:noFill/>
          <a:ln w="9525">
            <a:noFill/>
          </a:ln>
        </p:spPr>
      </p:pic>
      <p:pic>
        <p:nvPicPr>
          <p:cNvPr id="26644" name="Picture 12"/>
          <p:cNvPicPr>
            <a:picLocks noChangeAspect="1"/>
          </p:cNvPicPr>
          <p:nvPr/>
        </p:nvPicPr>
        <p:blipFill>
          <a:blip r:embed="rId9"/>
          <a:stretch>
            <a:fillRect/>
          </a:stretch>
        </p:blipFill>
        <p:spPr>
          <a:xfrm>
            <a:off x="5132785" y="5227639"/>
            <a:ext cx="703659" cy="1004887"/>
          </a:xfrm>
          <a:prstGeom prst="rect">
            <a:avLst/>
          </a:prstGeom>
          <a:noFill/>
          <a:ln w="9525">
            <a:noFill/>
          </a:ln>
        </p:spPr>
      </p:pic>
      <p:pic>
        <p:nvPicPr>
          <p:cNvPr id="26645" name="Picture 13"/>
          <p:cNvPicPr>
            <a:picLocks noChangeAspect="1"/>
          </p:cNvPicPr>
          <p:nvPr/>
        </p:nvPicPr>
        <p:blipFill>
          <a:blip r:embed="rId10"/>
          <a:stretch>
            <a:fillRect/>
          </a:stretch>
        </p:blipFill>
        <p:spPr>
          <a:xfrm>
            <a:off x="5834063" y="5227639"/>
            <a:ext cx="533400" cy="1004887"/>
          </a:xfrm>
          <a:prstGeom prst="rect">
            <a:avLst/>
          </a:prstGeom>
          <a:noFill/>
          <a:ln w="9525">
            <a:noFill/>
          </a:ln>
        </p:spPr>
      </p:pic>
      <p:pic>
        <p:nvPicPr>
          <p:cNvPr id="26646" name="Picture 14"/>
          <p:cNvPicPr>
            <a:picLocks noChangeAspect="1"/>
          </p:cNvPicPr>
          <p:nvPr/>
        </p:nvPicPr>
        <p:blipFill>
          <a:blip r:embed="rId11" cstate="print"/>
          <a:stretch>
            <a:fillRect/>
          </a:stretch>
        </p:blipFill>
        <p:spPr>
          <a:xfrm>
            <a:off x="6457950" y="5227639"/>
            <a:ext cx="533400" cy="1004887"/>
          </a:xfrm>
          <a:prstGeom prst="rect">
            <a:avLst/>
          </a:prstGeom>
          <a:noFill/>
          <a:ln w="9525">
            <a:noFill/>
          </a:ln>
        </p:spPr>
      </p:pic>
      <p:sp>
        <p:nvSpPr>
          <p:cNvPr id="26647" name="TextBox 4"/>
          <p:cNvSpPr txBox="1"/>
          <p:nvPr/>
        </p:nvSpPr>
        <p:spPr>
          <a:xfrm>
            <a:off x="1460898" y="2046289"/>
            <a:ext cx="621506"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24.4%</a:t>
            </a:r>
            <a:endParaRPr lang="en-MY" altLang="en-US" sz="1400" dirty="0">
              <a:solidFill>
                <a:srgbClr val="404040"/>
              </a:solidFill>
              <a:latin typeface="Arial Black" panose="020B0A04020102020204" pitchFamily="34" charset="0"/>
            </a:endParaRPr>
          </a:p>
        </p:txBody>
      </p:sp>
      <p:sp>
        <p:nvSpPr>
          <p:cNvPr id="26648" name="TextBox 27"/>
          <p:cNvSpPr txBox="1"/>
          <p:nvPr/>
        </p:nvSpPr>
        <p:spPr>
          <a:xfrm>
            <a:off x="2069307" y="2762251"/>
            <a:ext cx="621506"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17.9%</a:t>
            </a:r>
            <a:endParaRPr lang="en-MY" altLang="en-US" sz="1400" dirty="0">
              <a:solidFill>
                <a:srgbClr val="404040"/>
              </a:solidFill>
              <a:latin typeface="Arial Black" panose="020B0A04020102020204" pitchFamily="34" charset="0"/>
            </a:endParaRPr>
          </a:p>
        </p:txBody>
      </p:sp>
      <p:sp>
        <p:nvSpPr>
          <p:cNvPr id="26649" name="TextBox 28"/>
          <p:cNvSpPr txBox="1"/>
          <p:nvPr/>
        </p:nvSpPr>
        <p:spPr>
          <a:xfrm>
            <a:off x="2709863" y="3017839"/>
            <a:ext cx="622697"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16.1%</a:t>
            </a:r>
            <a:endParaRPr lang="en-MY" altLang="en-US" sz="1400" dirty="0">
              <a:solidFill>
                <a:srgbClr val="404040"/>
              </a:solidFill>
              <a:latin typeface="Arial Black" panose="020B0A04020102020204" pitchFamily="34" charset="0"/>
            </a:endParaRPr>
          </a:p>
        </p:txBody>
      </p:sp>
      <p:sp>
        <p:nvSpPr>
          <p:cNvPr id="26650" name="TextBox 29"/>
          <p:cNvSpPr txBox="1"/>
          <p:nvPr/>
        </p:nvSpPr>
        <p:spPr>
          <a:xfrm>
            <a:off x="3332560" y="3144839"/>
            <a:ext cx="621506"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15.2%</a:t>
            </a:r>
            <a:endParaRPr lang="en-MY" altLang="en-US" sz="1400" dirty="0">
              <a:solidFill>
                <a:srgbClr val="404040"/>
              </a:solidFill>
              <a:latin typeface="Arial Black" panose="020B0A04020102020204" pitchFamily="34" charset="0"/>
            </a:endParaRPr>
          </a:p>
        </p:txBody>
      </p:sp>
      <p:sp>
        <p:nvSpPr>
          <p:cNvPr id="26651" name="TextBox 30"/>
          <p:cNvSpPr txBox="1"/>
          <p:nvPr/>
        </p:nvSpPr>
        <p:spPr>
          <a:xfrm>
            <a:off x="3956447" y="3617914"/>
            <a:ext cx="622697"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10.7%</a:t>
            </a:r>
            <a:endParaRPr lang="en-MY" altLang="en-US" sz="1400" dirty="0">
              <a:solidFill>
                <a:srgbClr val="404040"/>
              </a:solidFill>
              <a:latin typeface="Arial Black" panose="020B0A04020102020204" pitchFamily="34" charset="0"/>
            </a:endParaRPr>
          </a:p>
        </p:txBody>
      </p:sp>
      <p:sp>
        <p:nvSpPr>
          <p:cNvPr id="26652" name="TextBox 31"/>
          <p:cNvSpPr txBox="1"/>
          <p:nvPr/>
        </p:nvSpPr>
        <p:spPr>
          <a:xfrm>
            <a:off x="4588669" y="4019550"/>
            <a:ext cx="621506"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7.3%</a:t>
            </a:r>
            <a:endParaRPr lang="en-MY" altLang="en-US" sz="1400" dirty="0">
              <a:solidFill>
                <a:srgbClr val="404040"/>
              </a:solidFill>
              <a:latin typeface="Arial Black" panose="020B0A04020102020204" pitchFamily="34" charset="0"/>
            </a:endParaRPr>
          </a:p>
        </p:txBody>
      </p:sp>
      <p:sp>
        <p:nvSpPr>
          <p:cNvPr id="26653" name="TextBox 32"/>
          <p:cNvSpPr txBox="1"/>
          <p:nvPr/>
        </p:nvSpPr>
        <p:spPr>
          <a:xfrm>
            <a:off x="5195888" y="4368801"/>
            <a:ext cx="621506"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3.8%</a:t>
            </a:r>
            <a:endParaRPr lang="en-MY" altLang="en-US" sz="1400" dirty="0">
              <a:solidFill>
                <a:srgbClr val="404040"/>
              </a:solidFill>
              <a:latin typeface="Arial Black" panose="020B0A04020102020204" pitchFamily="34" charset="0"/>
            </a:endParaRPr>
          </a:p>
        </p:txBody>
      </p:sp>
      <p:sp>
        <p:nvSpPr>
          <p:cNvPr id="26654" name="TextBox 33"/>
          <p:cNvSpPr txBox="1"/>
          <p:nvPr/>
        </p:nvSpPr>
        <p:spPr>
          <a:xfrm>
            <a:off x="5825729" y="4616451"/>
            <a:ext cx="621506"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2.6%</a:t>
            </a:r>
            <a:endParaRPr lang="en-MY" altLang="en-US" sz="1400" dirty="0">
              <a:solidFill>
                <a:srgbClr val="404040"/>
              </a:solidFill>
              <a:latin typeface="Arial Black" panose="020B0A04020102020204" pitchFamily="34" charset="0"/>
            </a:endParaRPr>
          </a:p>
        </p:txBody>
      </p:sp>
      <p:sp>
        <p:nvSpPr>
          <p:cNvPr id="26655" name="TextBox 34"/>
          <p:cNvSpPr txBox="1"/>
          <p:nvPr/>
        </p:nvSpPr>
        <p:spPr>
          <a:xfrm>
            <a:off x="6413898" y="4702176"/>
            <a:ext cx="621506"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1.1%</a:t>
            </a:r>
            <a:endParaRPr lang="en-MY" altLang="en-US" sz="1400" dirty="0">
              <a:solidFill>
                <a:srgbClr val="404040"/>
              </a:solidFill>
              <a:latin typeface="Arial Black" panose="020B0A04020102020204" pitchFamily="34" charset="0"/>
            </a:endParaRPr>
          </a:p>
        </p:txBody>
      </p:sp>
      <p:sp>
        <p:nvSpPr>
          <p:cNvPr id="26656" name="TextBox 35"/>
          <p:cNvSpPr txBox="1"/>
          <p:nvPr/>
        </p:nvSpPr>
        <p:spPr>
          <a:xfrm>
            <a:off x="7056835" y="4797426"/>
            <a:ext cx="622697" cy="523220"/>
          </a:xfrm>
          <a:prstGeom prst="rect">
            <a:avLst/>
          </a:prstGeom>
          <a:noFill/>
          <a:ln w="9525">
            <a:noFill/>
          </a:ln>
        </p:spPr>
        <p:txBody>
          <a:bodyPr anchor="t">
            <a:spAutoFit/>
          </a:bodyPr>
          <a:lstStyle/>
          <a:p>
            <a:pPr algn="ctr"/>
            <a:r>
              <a:rPr lang="en-US" altLang="zh-CN" sz="1400" dirty="0">
                <a:solidFill>
                  <a:srgbClr val="404040"/>
                </a:solidFill>
                <a:latin typeface="Arial Black" panose="020B0A04020102020204" pitchFamily="34" charset="0"/>
                <a:ea typeface="SimSun" panose="02010600030101010101" pitchFamily="2" charset="-122"/>
              </a:rPr>
              <a:t>0.9%</a:t>
            </a:r>
            <a:endParaRPr lang="en-MY" altLang="en-US" sz="1400" dirty="0">
              <a:solidFill>
                <a:srgbClr val="404040"/>
              </a:solidFill>
              <a:latin typeface="Arial Black" panose="020B0A04020102020204" pitchFamily="34" charset="0"/>
            </a:endParaRPr>
          </a:p>
        </p:txBody>
      </p:sp>
      <p:sp>
        <p:nvSpPr>
          <p:cNvPr id="37" name="Rectangle: Rounded Corners 36"/>
          <p:cNvSpPr/>
          <p:nvPr/>
        </p:nvSpPr>
        <p:spPr>
          <a:xfrm>
            <a:off x="3787379" y="1663701"/>
            <a:ext cx="1569244" cy="468313"/>
          </a:xfrm>
          <a:prstGeom prst="roundRect">
            <a:avLst/>
          </a:prstGeom>
          <a:solidFill>
            <a:schemeClr val="bg1"/>
          </a:solidFill>
          <a:ln w="57150">
            <a:solidFill>
              <a:srgbClr val="FCD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MY" sz="1800" b="0" i="0" u="none" strike="noStrike" kern="1200" cap="none" spc="0" normalizeH="0" baseline="0" noProof="0" dirty="0">
              <a:ln>
                <a:noFill/>
              </a:ln>
              <a:solidFill>
                <a:schemeClr val="lt1"/>
              </a:solidFill>
              <a:effectLst/>
              <a:uLnTx/>
              <a:uFillTx/>
              <a:latin typeface="Montserrat" charset="0"/>
              <a:ea typeface="+mn-ea"/>
              <a:cs typeface="+mn-cs"/>
            </a:endParaRPr>
          </a:p>
        </p:txBody>
      </p:sp>
      <p:sp>
        <p:nvSpPr>
          <p:cNvPr id="26659" name="TextBox 2"/>
          <p:cNvSpPr txBox="1"/>
          <p:nvPr/>
        </p:nvSpPr>
        <p:spPr>
          <a:xfrm>
            <a:off x="3099197" y="1746250"/>
            <a:ext cx="2946797" cy="368300"/>
          </a:xfrm>
          <a:prstGeom prst="rect">
            <a:avLst/>
          </a:prstGeom>
          <a:noFill/>
          <a:ln w="9525">
            <a:noFill/>
          </a:ln>
        </p:spPr>
        <p:txBody>
          <a:bodyPr anchor="t">
            <a:spAutoFit/>
          </a:bodyPr>
          <a:lstStyle/>
          <a:p>
            <a:pPr algn="ctr"/>
            <a:r>
              <a:rPr lang="en-US" altLang="zh-CN" b="1" dirty="0">
                <a:solidFill>
                  <a:srgbClr val="404040"/>
                </a:solidFill>
                <a:latin typeface="Arial Black" panose="020B0A04020102020204" pitchFamily="34" charset="0"/>
                <a:ea typeface="SimSun" panose="02010600030101010101" pitchFamily="2" charset="-122"/>
              </a:rPr>
              <a:t>YEAR: 2019</a:t>
            </a:r>
            <a:endParaRPr lang="en-MY" altLang="en-US" b="1" dirty="0">
              <a:solidFill>
                <a:srgbClr val="404040"/>
              </a:solidFill>
              <a:latin typeface="Arial Black" panose="020B0A04020102020204" pitchFamily="34" charset="0"/>
            </a:endParaRPr>
          </a:p>
        </p:txBody>
      </p:sp>
      <p:sp>
        <p:nvSpPr>
          <p:cNvPr id="26660" name="Title 5"/>
          <p:cNvSpPr txBox="1"/>
          <p:nvPr/>
        </p:nvSpPr>
        <p:spPr>
          <a:xfrm>
            <a:off x="3221832" y="314325"/>
            <a:ext cx="5198269" cy="690880"/>
          </a:xfrm>
          <a:prstGeom prst="rect">
            <a:avLst/>
          </a:prstGeom>
          <a:noFill/>
          <a:ln w="9525">
            <a:noFill/>
          </a:ln>
        </p:spPr>
        <p:txBody>
          <a:bodyPr anchor="t"/>
          <a:lstStyle/>
          <a:p>
            <a:pPr>
              <a:lnSpc>
                <a:spcPts val="2400"/>
              </a:lnSpc>
            </a:pPr>
            <a:r>
              <a:rPr lang="en-MY" altLang="en-US" sz="2400" dirty="0">
                <a:solidFill>
                  <a:srgbClr val="404040"/>
                </a:solidFill>
                <a:latin typeface="Montserrat"/>
              </a:rPr>
              <a:t>Respondents priority level of </a:t>
            </a:r>
            <a:r>
              <a:rPr lang="en-MY" altLang="en-US" sz="2400" b="1" dirty="0">
                <a:solidFill>
                  <a:srgbClr val="404040"/>
                </a:solidFill>
                <a:latin typeface="Montserrat"/>
              </a:rPr>
              <a:t>MPSP</a:t>
            </a:r>
            <a:r>
              <a:rPr lang="en-MY" altLang="en-US" sz="2400" dirty="0">
                <a:solidFill>
                  <a:srgbClr val="404040"/>
                </a:solidFill>
                <a:latin typeface="Montserrat"/>
              </a:rPr>
              <a:t> services</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92" y="1"/>
            <a:ext cx="5174789" cy="6893099"/>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942" y="0"/>
            <a:ext cx="5004054" cy="6858000"/>
          </a:xfrm>
          <a:prstGeom prst="rect">
            <a:avLst/>
          </a:prstGeom>
        </p:spPr>
      </p:pic>
      <p:sp>
        <p:nvSpPr>
          <p:cNvPr id="32" name="Rectangle 31"/>
          <p:cNvSpPr/>
          <p:nvPr/>
        </p:nvSpPr>
        <p:spPr>
          <a:xfrm>
            <a:off x="5772150" y="0"/>
            <a:ext cx="3371850" cy="6858000"/>
          </a:xfrm>
          <a:prstGeom prst="rect">
            <a:avLst/>
          </a:prstGeom>
          <a:solidFill>
            <a:srgbClr val="FBD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pic>
        <p:nvPicPr>
          <p:cNvPr id="24" name="Picture 23" descr="Image result for Icon improve governance and inclusive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801939"/>
            <a:ext cx="8667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 xmlns:a16="http://schemas.microsoft.com/office/drawing/2014/main" id="{38000AD0-5963-451E-B1F6-3BB3B3BA2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6126" y="83224"/>
            <a:ext cx="3080445" cy="1349616"/>
          </a:xfrm>
          <a:prstGeom prst="rect">
            <a:avLst/>
          </a:prstGeom>
        </p:spPr>
      </p:pic>
      <p:pic>
        <p:nvPicPr>
          <p:cNvPr id="34" name="Picture 33">
            <a:extLst>
              <a:ext uri="{FF2B5EF4-FFF2-40B4-BE49-F238E27FC236}">
                <a16:creationId xmlns="" xmlns:a16="http://schemas.microsoft.com/office/drawing/2014/main" id="{DD70D382-12D6-4425-B0DF-470D87B307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654" y="1219966"/>
            <a:ext cx="3080445" cy="1401978"/>
          </a:xfrm>
          <a:prstGeom prst="rect">
            <a:avLst/>
          </a:prstGeom>
        </p:spPr>
      </p:pic>
      <p:pic>
        <p:nvPicPr>
          <p:cNvPr id="35" name="Picture 34">
            <a:extLst>
              <a:ext uri="{FF2B5EF4-FFF2-40B4-BE49-F238E27FC236}">
                <a16:creationId xmlns="" xmlns:a16="http://schemas.microsoft.com/office/drawing/2014/main" id="{471F71BF-C59F-4684-AB4E-01360FD7C5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3364" y="2533593"/>
            <a:ext cx="2559746" cy="1261909"/>
          </a:xfrm>
          <a:prstGeom prst="rect">
            <a:avLst/>
          </a:prstGeom>
        </p:spPr>
      </p:pic>
      <p:pic>
        <p:nvPicPr>
          <p:cNvPr id="36" name="Picture 35">
            <a:extLst>
              <a:ext uri="{FF2B5EF4-FFF2-40B4-BE49-F238E27FC236}">
                <a16:creationId xmlns="" xmlns:a16="http://schemas.microsoft.com/office/drawing/2014/main" id="{38DEC949-3E91-45DD-ADC4-FB89C2E8F6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9878" y="3758687"/>
            <a:ext cx="2038253" cy="1421690"/>
          </a:xfrm>
          <a:prstGeom prst="rect">
            <a:avLst/>
          </a:prstGeom>
        </p:spPr>
      </p:pic>
      <p:pic>
        <p:nvPicPr>
          <p:cNvPr id="43" name="Picture 42">
            <a:extLst>
              <a:ext uri="{FF2B5EF4-FFF2-40B4-BE49-F238E27FC236}">
                <a16:creationId xmlns="" xmlns:a16="http://schemas.microsoft.com/office/drawing/2014/main" id="{8612E6E2-A513-41FC-B59D-83C4DFB587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1698" y="5172557"/>
            <a:ext cx="3698789" cy="1280162"/>
          </a:xfrm>
          <a:prstGeom prst="rect">
            <a:avLst/>
          </a:prstGeom>
        </p:spPr>
      </p:pic>
      <p:sp>
        <p:nvSpPr>
          <p:cNvPr id="16" name="Rectangle 15">
            <a:extLst>
              <a:ext uri="{FF2B5EF4-FFF2-40B4-BE49-F238E27FC236}">
                <a16:creationId xmlns="" xmlns:a16="http://schemas.microsoft.com/office/drawing/2014/main" id="{EA593D85-08C4-41B1-92CF-5EC5A39A6AD0}"/>
              </a:ext>
            </a:extLst>
          </p:cNvPr>
          <p:cNvSpPr/>
          <p:nvPr/>
        </p:nvSpPr>
        <p:spPr>
          <a:xfrm>
            <a:off x="466983" y="1238856"/>
            <a:ext cx="3418218" cy="4556119"/>
          </a:xfrm>
          <a:prstGeom prst="rect">
            <a:avLst/>
          </a:prstGeom>
          <a:solidFill>
            <a:schemeClr val="bg1"/>
          </a:solidFill>
        </p:spPr>
        <p:txBody>
          <a:bodyPr wrap="square">
            <a:spAutoFit/>
          </a:bodyPr>
          <a:lstStyle/>
          <a:p>
            <a:pPr algn="ctr" fontAlgn="auto">
              <a:lnSpc>
                <a:spcPct val="90000"/>
              </a:lnSpc>
              <a:spcBef>
                <a:spcPts val="1000"/>
              </a:spcBef>
              <a:spcAft>
                <a:spcPts val="0"/>
              </a:spcAft>
              <a:defRPr/>
            </a:pPr>
            <a:r>
              <a:rPr lang="ms-MY" sz="2800" b="1" dirty="0">
                <a:solidFill>
                  <a:srgbClr val="000000"/>
                </a:solidFill>
                <a:latin typeface="+mn-lt"/>
              </a:rPr>
              <a:t>Seberang Perai Corporate Priorities 2019 </a:t>
            </a:r>
          </a:p>
          <a:p>
            <a:pPr algn="ctr" fontAlgn="auto">
              <a:lnSpc>
                <a:spcPct val="90000"/>
              </a:lnSpc>
              <a:spcBef>
                <a:spcPts val="1000"/>
              </a:spcBef>
              <a:spcAft>
                <a:spcPts val="0"/>
              </a:spcAft>
              <a:defRPr/>
            </a:pPr>
            <a:r>
              <a:rPr lang="ms-MY" sz="2400" dirty="0">
                <a:solidFill>
                  <a:srgbClr val="000000"/>
                </a:solidFill>
                <a:latin typeface="+mn-lt"/>
              </a:rPr>
              <a:t>has adopted the  </a:t>
            </a:r>
          </a:p>
          <a:p>
            <a:pPr algn="ctr" fontAlgn="auto">
              <a:lnSpc>
                <a:spcPct val="90000"/>
              </a:lnSpc>
              <a:spcBef>
                <a:spcPts val="1000"/>
              </a:spcBef>
              <a:spcAft>
                <a:spcPts val="0"/>
              </a:spcAft>
              <a:defRPr/>
            </a:pPr>
            <a:r>
              <a:rPr lang="ms-MY" sz="3200" dirty="0">
                <a:solidFill>
                  <a:srgbClr val="000000"/>
                </a:solidFill>
                <a:latin typeface="+mn-lt"/>
              </a:rPr>
              <a:t>PEOPLE-CENTRIC  APPROACH</a:t>
            </a:r>
          </a:p>
          <a:p>
            <a:pPr algn="ctr" fontAlgn="auto">
              <a:lnSpc>
                <a:spcPct val="90000"/>
              </a:lnSpc>
              <a:spcBef>
                <a:spcPts val="1000"/>
              </a:spcBef>
              <a:spcAft>
                <a:spcPts val="0"/>
              </a:spcAft>
              <a:defRPr/>
            </a:pPr>
            <a:endParaRPr lang="ms-MY" sz="2400" dirty="0">
              <a:solidFill>
                <a:srgbClr val="000000"/>
              </a:solidFill>
              <a:latin typeface="+mn-lt"/>
            </a:endParaRPr>
          </a:p>
          <a:p>
            <a:pPr algn="ctr" fontAlgn="auto">
              <a:lnSpc>
                <a:spcPct val="90000"/>
              </a:lnSpc>
              <a:spcBef>
                <a:spcPts val="1000"/>
              </a:spcBef>
              <a:spcAft>
                <a:spcPts val="0"/>
              </a:spcAft>
              <a:defRPr/>
            </a:pPr>
            <a:r>
              <a:rPr lang="ms-MY" sz="2400" u="sng" dirty="0">
                <a:solidFill>
                  <a:srgbClr val="000000"/>
                </a:solidFill>
                <a:latin typeface="+mn-lt"/>
              </a:rPr>
              <a:t> </a:t>
            </a:r>
            <a:r>
              <a:rPr lang="en-MY" altLang="en-US" sz="2400" u="sng" dirty="0">
                <a:solidFill>
                  <a:schemeClr val="tx1">
                    <a:lumMod val="75000"/>
                    <a:lumOff val="25000"/>
                  </a:schemeClr>
                </a:solidFill>
                <a:latin typeface="+mn-lt"/>
              </a:rPr>
              <a:t>Guiding Principle</a:t>
            </a:r>
          </a:p>
          <a:p>
            <a:pPr algn="ctr" fontAlgn="auto">
              <a:lnSpc>
                <a:spcPct val="90000"/>
              </a:lnSpc>
              <a:spcBef>
                <a:spcPts val="1000"/>
              </a:spcBef>
              <a:spcAft>
                <a:spcPts val="0"/>
              </a:spcAft>
              <a:defRPr/>
            </a:pPr>
            <a:r>
              <a:rPr lang="en-MY" altLang="en-US" sz="2800" dirty="0">
                <a:solidFill>
                  <a:schemeClr val="bg2">
                    <a:lumMod val="10000"/>
                  </a:schemeClr>
                </a:solidFill>
                <a:latin typeface="+mn-lt"/>
                <a:cs typeface="Calibri" panose="020F0502020204030204" pitchFamily="34" charset="0"/>
              </a:rPr>
              <a:t>“Seberang </a:t>
            </a:r>
            <a:r>
              <a:rPr lang="en-MY" altLang="en-US" sz="2800" dirty="0" err="1">
                <a:solidFill>
                  <a:schemeClr val="bg2">
                    <a:lumMod val="10000"/>
                  </a:schemeClr>
                </a:solidFill>
                <a:latin typeface="+mn-lt"/>
                <a:cs typeface="Calibri" panose="020F0502020204030204" pitchFamily="34" charset="0"/>
              </a:rPr>
              <a:t>Perai</a:t>
            </a:r>
            <a:r>
              <a:rPr lang="en-MY" altLang="en-US" sz="2800" dirty="0">
                <a:solidFill>
                  <a:schemeClr val="bg2">
                    <a:lumMod val="10000"/>
                  </a:schemeClr>
                </a:solidFill>
                <a:latin typeface="+mn-lt"/>
                <a:cs typeface="Calibri" panose="020F0502020204030204" pitchFamily="34" charset="0"/>
              </a:rPr>
              <a:t> is a City for All”</a:t>
            </a:r>
          </a:p>
        </p:txBody>
      </p:sp>
      <p:sp>
        <p:nvSpPr>
          <p:cNvPr id="2" name="Slide Number Placeholder 1">
            <a:extLst>
              <a:ext uri="{FF2B5EF4-FFF2-40B4-BE49-F238E27FC236}">
                <a16:creationId xmlns="" xmlns:a16="http://schemas.microsoft.com/office/drawing/2014/main" id="{A872D5DA-07EF-4736-ADF5-835DDB4AFA16}"/>
              </a:ext>
            </a:extLst>
          </p:cNvPr>
          <p:cNvSpPr>
            <a:spLocks noGrp="1"/>
          </p:cNvSpPr>
          <p:nvPr>
            <p:ph type="sldNum" sz="quarter" idx="12"/>
          </p:nvPr>
        </p:nvSpPr>
        <p:spPr/>
        <p:txBody>
          <a:bodyPr/>
          <a:lstStyle/>
          <a:p>
            <a:fld id="{6D516137-468E-4E51-97BF-41FBEADCFD1A}" type="slidenum">
              <a:rPr lang="en-MY" smtClean="0"/>
              <a:pPr/>
              <a:t>6</a:t>
            </a:fld>
            <a:endParaRPr lang="en-MY"/>
          </a:p>
        </p:txBody>
      </p:sp>
    </p:spTree>
    <p:extLst>
      <p:ext uri="{BB962C8B-B14F-4D97-AF65-F5344CB8AC3E}">
        <p14:creationId xmlns:p14="http://schemas.microsoft.com/office/powerpoint/2010/main" val="7320261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1.38889E-6 1.48148E-6 L 1.38889E-6 -0.25 " pathEditMode="relative" rAng="0" ptsTypes="AA">
                                      <p:cBhvr>
                                        <p:cTn id="6" dur="15000" fill="hold"/>
                                        <p:tgtEl>
                                          <p:spTgt spid="30"/>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D46C319-09EF-4E99-A5E0-7B0F8D5CDAA7}"/>
              </a:ext>
            </a:extLst>
          </p:cNvPr>
          <p:cNvSpPr/>
          <p:nvPr/>
        </p:nvSpPr>
        <p:spPr>
          <a:xfrm>
            <a:off x="-17462" y="1196977"/>
            <a:ext cx="9144001" cy="5661025"/>
          </a:xfrm>
          <a:prstGeom prst="rect">
            <a:avLst/>
          </a:prstGeom>
          <a:solidFill>
            <a:srgbClr val="974F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18435" name="Content Placeholder 2"/>
          <p:cNvSpPr>
            <a:spLocks noGrp="1"/>
          </p:cNvSpPr>
          <p:nvPr>
            <p:ph idx="1"/>
          </p:nvPr>
        </p:nvSpPr>
        <p:spPr>
          <a:xfrm>
            <a:off x="-32346" y="1622080"/>
            <a:ext cx="3108921" cy="3352800"/>
          </a:xfrm>
        </p:spPr>
        <p:txBody>
          <a:bodyPr/>
          <a:lstStyle/>
          <a:p>
            <a:pPr marL="0" indent="6350" algn="ctr">
              <a:buFont typeface="Arial" pitchFamily="34" charset="0"/>
              <a:buNone/>
            </a:pPr>
            <a:r>
              <a:rPr lang="en-US" sz="1600" dirty="0">
                <a:solidFill>
                  <a:schemeClr val="bg1"/>
                </a:solidFill>
              </a:rPr>
              <a:t>Dedicated team to response during disaster and crisis. This team is available for 24 hours everyday throughout the year. Equipped with multiple vehicles and equipments  to tackle almost any sort of municipal crisis. </a:t>
            </a:r>
          </a:p>
        </p:txBody>
      </p:sp>
      <p:pic>
        <p:nvPicPr>
          <p:cNvPr id="18436" name="Picture 3" descr="C:\Users\zamri\Desktop\PELAN MEKANISME PENGURUSAN BENCANA\PRESS KIT\gAMBAR\IMG_9728.JPG"/>
          <p:cNvPicPr>
            <a:picLocks noChangeAspect="1" noChangeArrowheads="1"/>
          </p:cNvPicPr>
          <p:nvPr/>
        </p:nvPicPr>
        <p:blipFill rotWithShape="1">
          <a:blip r:embed="rId2"/>
          <a:srcRect l="21313" r="316"/>
          <a:stretch/>
        </p:blipFill>
        <p:spPr bwMode="auto">
          <a:xfrm>
            <a:off x="-24904" y="4006505"/>
            <a:ext cx="3108921" cy="2864992"/>
          </a:xfrm>
          <a:prstGeom prst="rect">
            <a:avLst/>
          </a:prstGeom>
          <a:noFill/>
          <a:ln w="9525">
            <a:noFill/>
            <a:miter lim="800000"/>
            <a:headEnd/>
            <a:tailEnd/>
          </a:ln>
        </p:spPr>
      </p:pic>
      <p:sp>
        <p:nvSpPr>
          <p:cNvPr id="5" name="Content Placeholder 2"/>
          <p:cNvSpPr txBox="1">
            <a:spLocks/>
          </p:cNvSpPr>
          <p:nvPr/>
        </p:nvSpPr>
        <p:spPr>
          <a:xfrm>
            <a:off x="3091459" y="4060480"/>
            <a:ext cx="2740042" cy="2320148"/>
          </a:xfrm>
          <a:prstGeom prst="rect">
            <a:avLst/>
          </a:prstGeom>
        </p:spPr>
        <p:txBody>
          <a:bodyPr>
            <a:noAutofit/>
          </a:bodyPr>
          <a:lstStyle/>
          <a:p>
            <a:pPr algn="ctr" fontAlgn="auto">
              <a:spcBef>
                <a:spcPct val="20000"/>
              </a:spcBef>
              <a:spcAft>
                <a:spcPts val="0"/>
              </a:spcAft>
              <a:defRPr/>
            </a:pPr>
            <a:r>
              <a:rPr lang="en-US" sz="1600" dirty="0">
                <a:solidFill>
                  <a:schemeClr val="bg1"/>
                </a:solidFill>
                <a:latin typeface="Montserrat" panose="00000500000000000000" pitchFamily="50" charset="0"/>
                <a:cs typeface="+mn-cs"/>
              </a:rPr>
              <a:t>168 skill workers work in shift   to enhance the preparedness in dealing with disaster and crisis. </a:t>
            </a:r>
          </a:p>
          <a:p>
            <a:pPr algn="ctr" fontAlgn="auto">
              <a:spcBef>
                <a:spcPct val="20000"/>
              </a:spcBef>
              <a:spcAft>
                <a:spcPts val="0"/>
              </a:spcAft>
              <a:defRPr/>
            </a:pPr>
            <a:r>
              <a:rPr lang="en-US" sz="1600" dirty="0">
                <a:solidFill>
                  <a:schemeClr val="bg1"/>
                </a:solidFill>
                <a:latin typeface="Montserrat" panose="00000500000000000000" pitchFamily="50" charset="0"/>
                <a:cs typeface="+mn-cs"/>
              </a:rPr>
              <a:t>This workers have been given adequate training regarding disaster management and responses. </a:t>
            </a:r>
          </a:p>
        </p:txBody>
      </p:sp>
      <p:pic>
        <p:nvPicPr>
          <p:cNvPr id="18438" name="Picture 2" descr="C:\Users\zamri\Desktop\Gambar I Phone\IMG_5338.JPG"/>
          <p:cNvPicPr>
            <a:picLocks noChangeAspect="1" noChangeArrowheads="1"/>
          </p:cNvPicPr>
          <p:nvPr/>
        </p:nvPicPr>
        <p:blipFill rotWithShape="1">
          <a:blip r:embed="rId3"/>
          <a:srcRect l="7566" r="7566"/>
          <a:stretch/>
        </p:blipFill>
        <p:spPr bwMode="auto">
          <a:xfrm>
            <a:off x="3076575" y="1239135"/>
            <a:ext cx="2767370" cy="2767370"/>
          </a:xfrm>
          <a:prstGeom prst="rect">
            <a:avLst/>
          </a:prstGeom>
          <a:noFill/>
          <a:ln w="9525">
            <a:noFill/>
            <a:miter lim="800000"/>
            <a:headEnd/>
            <a:tailEnd/>
          </a:ln>
        </p:spPr>
      </p:pic>
      <p:pic>
        <p:nvPicPr>
          <p:cNvPr id="18439" name="Picture 3" descr="C:\Users\zamri\Desktop\Gambar I Phone\IMG_5340.JPG"/>
          <p:cNvPicPr>
            <a:picLocks noChangeAspect="1" noChangeArrowheads="1"/>
          </p:cNvPicPr>
          <p:nvPr/>
        </p:nvPicPr>
        <p:blipFill rotWithShape="1">
          <a:blip r:embed="rId4"/>
          <a:srcRect t="16523" r="-451" b="8528"/>
          <a:stretch/>
        </p:blipFill>
        <p:spPr bwMode="auto">
          <a:xfrm>
            <a:off x="5843945" y="4018131"/>
            <a:ext cx="3290036" cy="2839870"/>
          </a:xfrm>
          <a:prstGeom prst="rect">
            <a:avLst/>
          </a:prstGeom>
          <a:noFill/>
          <a:ln w="9525">
            <a:noFill/>
            <a:miter lim="800000"/>
            <a:headEnd/>
            <a:tailEnd/>
          </a:ln>
        </p:spPr>
      </p:pic>
      <p:sp>
        <p:nvSpPr>
          <p:cNvPr id="18440" name="Content Placeholder 2"/>
          <p:cNvSpPr txBox="1">
            <a:spLocks/>
          </p:cNvSpPr>
          <p:nvPr/>
        </p:nvSpPr>
        <p:spPr bwMode="auto">
          <a:xfrm>
            <a:off x="5843945" y="1622080"/>
            <a:ext cx="3282594" cy="2438400"/>
          </a:xfrm>
          <a:prstGeom prst="rect">
            <a:avLst/>
          </a:prstGeom>
          <a:noFill/>
          <a:ln w="9525">
            <a:noFill/>
            <a:miter lim="800000"/>
            <a:headEnd/>
            <a:tailEnd/>
          </a:ln>
        </p:spPr>
        <p:txBody>
          <a:bodyPr/>
          <a:lstStyle/>
          <a:p>
            <a:pPr marL="0" lvl="1" algn="ctr">
              <a:spcBef>
                <a:spcPct val="20000"/>
              </a:spcBef>
            </a:pPr>
            <a:r>
              <a:rPr lang="en-US" sz="1600" dirty="0">
                <a:solidFill>
                  <a:schemeClr val="bg1"/>
                </a:solidFill>
                <a:latin typeface="Montserrat" panose="00000500000000000000" pitchFamily="50" charset="0"/>
              </a:rPr>
              <a:t>Seberang Perai Disaster Management Plan highlight the role of every members of the community.</a:t>
            </a:r>
          </a:p>
          <a:p>
            <a:pPr marL="0" lvl="1" algn="ctr">
              <a:spcBef>
                <a:spcPct val="20000"/>
              </a:spcBef>
            </a:pPr>
            <a:r>
              <a:rPr lang="en-US" sz="1600" dirty="0">
                <a:solidFill>
                  <a:schemeClr val="bg1"/>
                </a:solidFill>
                <a:latin typeface="Montserrat" panose="00000500000000000000" pitchFamily="50" charset="0"/>
              </a:rPr>
              <a:t>Engagement and partnerships with the stakeholders are the key factors in building a resilient Seberang Perai</a:t>
            </a:r>
          </a:p>
        </p:txBody>
      </p:sp>
      <p:sp>
        <p:nvSpPr>
          <p:cNvPr id="12" name="Title 5">
            <a:extLst>
              <a:ext uri="{FF2B5EF4-FFF2-40B4-BE49-F238E27FC236}">
                <a16:creationId xmlns="" xmlns:a16="http://schemas.microsoft.com/office/drawing/2014/main" id="{0631342D-D02F-43B1-9109-B23AE03FA911}"/>
              </a:ext>
            </a:extLst>
          </p:cNvPr>
          <p:cNvSpPr txBox="1">
            <a:spLocks/>
          </p:cNvSpPr>
          <p:nvPr/>
        </p:nvSpPr>
        <p:spPr bwMode="auto">
          <a:xfrm>
            <a:off x="1643042" y="214290"/>
            <a:ext cx="5045075" cy="857250"/>
          </a:xfrm>
          <a:prstGeom prst="rect">
            <a:avLst/>
          </a:prstGeom>
          <a:noFill/>
          <a:ln w="9525">
            <a:noFill/>
            <a:miter lim="800000"/>
            <a:headEnd/>
            <a:tailEnd/>
          </a:ln>
        </p:spPr>
        <p:txBody>
          <a:bodyPr/>
          <a:lstStyle/>
          <a:p>
            <a:pPr>
              <a:lnSpc>
                <a:spcPts val="2400"/>
              </a:lnSpc>
            </a:pPr>
            <a:r>
              <a:rPr lang="en-MY" sz="2400" b="1" dirty="0">
                <a:solidFill>
                  <a:schemeClr val="tx1">
                    <a:lumMod val="75000"/>
                    <a:lumOff val="25000"/>
                  </a:schemeClr>
                </a:solidFill>
                <a:latin typeface="Montserrat" panose="02000505000000020004" pitchFamily="2" charset="0"/>
              </a:rPr>
              <a:t>Security </a:t>
            </a:r>
            <a:r>
              <a:rPr lang="en-MY" sz="2400" dirty="0">
                <a:solidFill>
                  <a:schemeClr val="tx1">
                    <a:lumMod val="75000"/>
                    <a:lumOff val="25000"/>
                  </a:schemeClr>
                </a:solidFill>
                <a:latin typeface="Montserrat" panose="02000505000000020004" pitchFamily="2" charset="0"/>
              </a:rPr>
              <a:t>and</a:t>
            </a:r>
            <a:r>
              <a:rPr lang="en-MY" sz="2400" b="1" dirty="0">
                <a:solidFill>
                  <a:schemeClr val="tx1">
                    <a:lumMod val="75000"/>
                    <a:lumOff val="25000"/>
                  </a:schemeClr>
                </a:solidFill>
                <a:latin typeface="Montserrat" panose="02000505000000020004" pitchFamily="2" charset="0"/>
              </a:rPr>
              <a:t> Safety</a:t>
            </a:r>
          </a:p>
          <a:p>
            <a:pPr>
              <a:lnSpc>
                <a:spcPts val="2400"/>
              </a:lnSpc>
            </a:pPr>
            <a:r>
              <a:rPr lang="en-MY" sz="2000" b="1" dirty="0">
                <a:solidFill>
                  <a:schemeClr val="tx1">
                    <a:lumMod val="75000"/>
                    <a:lumOff val="25000"/>
                  </a:schemeClr>
                </a:solidFill>
                <a:latin typeface="Montserrat" panose="02000505000000020004" pitchFamily="2" charset="0"/>
              </a:rPr>
              <a:t>Crisis Management Department</a:t>
            </a:r>
          </a:p>
        </p:txBody>
      </p:sp>
      <p:pic>
        <p:nvPicPr>
          <p:cNvPr id="15" name="Picture 14">
            <a:extLst>
              <a:ext uri="{FF2B5EF4-FFF2-40B4-BE49-F238E27FC236}">
                <a16:creationId xmlns="" xmlns:a16="http://schemas.microsoft.com/office/drawing/2014/main" id="{22FC4BE1-2154-415C-81E7-404D77F5F9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022" y="-27434"/>
            <a:ext cx="1368224" cy="1589501"/>
          </a:xfrm>
          <a:prstGeom prst="rect">
            <a:avLst/>
          </a:prstGeom>
        </p:spPr>
      </p:pic>
      <p:sp>
        <p:nvSpPr>
          <p:cNvPr id="17" name="Slide Number Placeholder 4"/>
          <p:cNvSpPr>
            <a:spLocks noGrp="1"/>
          </p:cNvSpPr>
          <p:nvPr>
            <p:ph type="sldNum" sz="quarter" idx="12"/>
          </p:nvPr>
        </p:nvSpPr>
        <p:spPr>
          <a:xfrm>
            <a:off x="7308304" y="6440847"/>
            <a:ext cx="1378496" cy="365125"/>
          </a:xfrm>
          <a:solidFill>
            <a:srgbClr val="DDD9C3">
              <a:alpha val="60000"/>
            </a:srgbClr>
          </a:solidFill>
        </p:spPr>
        <p:txBody>
          <a:bodyPr/>
          <a:lstStyle/>
          <a:p>
            <a:pPr>
              <a:defRPr/>
            </a:pPr>
            <a:r>
              <a:rPr lang="ms-MY" sz="1100" b="1" dirty="0">
                <a:solidFill>
                  <a:schemeClr val="tx1">
                    <a:lumMod val="75000"/>
                    <a:lumOff val="25000"/>
                  </a:schemeClr>
                </a:solidFill>
              </a:rPr>
              <a:t>Page </a:t>
            </a:r>
            <a:fld id="{3A6EF7BB-8746-46B3-AEFD-73ECA64E9E4B}" type="slidenum">
              <a:rPr lang="ms-MY" sz="1100" b="1" smtClean="0">
                <a:solidFill>
                  <a:schemeClr val="tx1">
                    <a:lumMod val="75000"/>
                    <a:lumOff val="25000"/>
                  </a:schemeClr>
                </a:solidFill>
              </a:rPr>
              <a:pPr>
                <a:defRPr/>
              </a:pPr>
              <a:t>7</a:t>
            </a:fld>
            <a:r>
              <a:rPr lang="ms-MY" sz="1100" b="1" dirty="0">
                <a:solidFill>
                  <a:schemeClr val="tx1">
                    <a:lumMod val="75000"/>
                    <a:lumOff val="25000"/>
                  </a:schemeClr>
                </a:solidFill>
              </a:rPr>
              <a:t> / 42</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AFC55E9E-FE16-4F67-9AE9-2FFB22CB85A7}"/>
              </a:ext>
            </a:extLst>
          </p:cNvPr>
          <p:cNvSpPr/>
          <p:nvPr/>
        </p:nvSpPr>
        <p:spPr>
          <a:xfrm>
            <a:off x="-10668" y="1203060"/>
            <a:ext cx="9154668" cy="5654940"/>
          </a:xfrm>
          <a:prstGeom prst="rect">
            <a:avLst/>
          </a:prstGeom>
          <a:solidFill>
            <a:srgbClr val="4869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dirty="0">
              <a:latin typeface="Montserrat" panose="00000500000000000000" pitchFamily="50" charset="0"/>
            </a:endParaRPr>
          </a:p>
        </p:txBody>
      </p:sp>
      <p:sp>
        <p:nvSpPr>
          <p:cNvPr id="10" name="Rectangle 9">
            <a:extLst>
              <a:ext uri="{FF2B5EF4-FFF2-40B4-BE49-F238E27FC236}">
                <a16:creationId xmlns="" xmlns:a16="http://schemas.microsoft.com/office/drawing/2014/main" id="{D7974AD8-7617-4BEA-AAFD-9D40666F6261}"/>
              </a:ext>
            </a:extLst>
          </p:cNvPr>
          <p:cNvSpPr/>
          <p:nvPr/>
        </p:nvSpPr>
        <p:spPr>
          <a:xfrm>
            <a:off x="3857620" y="214290"/>
            <a:ext cx="34289" cy="892175"/>
          </a:xfrm>
          <a:prstGeom prst="rect">
            <a:avLst/>
          </a:prstGeom>
          <a:solidFill>
            <a:srgbClr val="C4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11" name="Title 5">
            <a:extLst>
              <a:ext uri="{FF2B5EF4-FFF2-40B4-BE49-F238E27FC236}">
                <a16:creationId xmlns="" xmlns:a16="http://schemas.microsoft.com/office/drawing/2014/main" id="{A40CC1A0-AFD0-414D-8622-CA3FBF9597AD}"/>
              </a:ext>
            </a:extLst>
          </p:cNvPr>
          <p:cNvSpPr txBox="1">
            <a:spLocks/>
          </p:cNvSpPr>
          <p:nvPr/>
        </p:nvSpPr>
        <p:spPr bwMode="auto">
          <a:xfrm>
            <a:off x="3789266" y="285728"/>
            <a:ext cx="5354734" cy="689495"/>
          </a:xfrm>
          <a:prstGeom prst="rect">
            <a:avLst/>
          </a:prstGeom>
          <a:noFill/>
          <a:ln w="9525">
            <a:noFill/>
            <a:miter lim="800000"/>
            <a:headEnd/>
            <a:tailEnd/>
          </a:ln>
        </p:spPr>
        <p:txBody>
          <a:bodyPr/>
          <a:lstStyle/>
          <a:p>
            <a:pPr>
              <a:lnSpc>
                <a:spcPts val="2400"/>
              </a:lnSpc>
            </a:pPr>
            <a:r>
              <a:rPr lang="en-MY" sz="2400" dirty="0">
                <a:solidFill>
                  <a:schemeClr val="tx1">
                    <a:lumMod val="75000"/>
                    <a:lumOff val="25000"/>
                  </a:schemeClr>
                </a:solidFill>
                <a:latin typeface="Montserrat" panose="02000505000000020004" pitchFamily="2" charset="0"/>
              </a:rPr>
              <a:t>Using </a:t>
            </a:r>
            <a:r>
              <a:rPr lang="en-MY" sz="2400" b="1" dirty="0">
                <a:solidFill>
                  <a:schemeClr val="tx1">
                    <a:lumMod val="75000"/>
                    <a:lumOff val="25000"/>
                  </a:schemeClr>
                </a:solidFill>
                <a:latin typeface="Montserrat" panose="02000505000000020004" pitchFamily="2" charset="0"/>
              </a:rPr>
              <a:t>Sign Language Interpreter </a:t>
            </a:r>
            <a:r>
              <a:rPr lang="en-MY" sz="2400" dirty="0">
                <a:solidFill>
                  <a:schemeClr val="tx1">
                    <a:lumMod val="75000"/>
                    <a:lumOff val="25000"/>
                  </a:schemeClr>
                </a:solidFill>
                <a:latin typeface="Montserrat" panose="02000505000000020004" pitchFamily="2" charset="0"/>
              </a:rPr>
              <a:t>And </a:t>
            </a:r>
            <a:r>
              <a:rPr lang="en-MY" sz="2400" b="1" dirty="0">
                <a:solidFill>
                  <a:schemeClr val="tx1">
                    <a:lumMod val="75000"/>
                    <a:lumOff val="25000"/>
                  </a:schemeClr>
                </a:solidFill>
                <a:latin typeface="Montserrat" panose="02000505000000020004" pitchFamily="2" charset="0"/>
              </a:rPr>
              <a:t>Live Streaming</a:t>
            </a:r>
          </a:p>
        </p:txBody>
      </p:sp>
      <p:pic>
        <p:nvPicPr>
          <p:cNvPr id="13" name="Picture 12" descr="A close up of a sign&#10;&#10;Description automatically generated">
            <a:extLst>
              <a:ext uri="{FF2B5EF4-FFF2-40B4-BE49-F238E27FC236}">
                <a16:creationId xmlns="" xmlns:a16="http://schemas.microsoft.com/office/drawing/2014/main" id="{377C44E2-E368-4D5F-9C2B-C64467506E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166" y="357166"/>
            <a:ext cx="2305649" cy="565050"/>
          </a:xfrm>
          <a:prstGeom prst="rect">
            <a:avLst/>
          </a:prstGeom>
        </p:spPr>
      </p:pic>
      <p:grpSp>
        <p:nvGrpSpPr>
          <p:cNvPr id="2" name="Group 1">
            <a:extLst>
              <a:ext uri="{FF2B5EF4-FFF2-40B4-BE49-F238E27FC236}">
                <a16:creationId xmlns="" xmlns:a16="http://schemas.microsoft.com/office/drawing/2014/main" id="{51D67838-3BD2-4A0F-9608-ED7E27D91DAA}"/>
              </a:ext>
            </a:extLst>
          </p:cNvPr>
          <p:cNvGrpSpPr/>
          <p:nvPr/>
        </p:nvGrpSpPr>
        <p:grpSpPr>
          <a:xfrm>
            <a:off x="356616" y="1677851"/>
            <a:ext cx="8420101" cy="4620868"/>
            <a:chOff x="787461" y="1926525"/>
            <a:chExt cx="10079025" cy="4148452"/>
          </a:xfrm>
        </p:grpSpPr>
        <p:pic>
          <p:nvPicPr>
            <p:cNvPr id="4" name="Content Placeholder 3" descr="Liv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461" y="1926525"/>
              <a:ext cx="5190917" cy="4148452"/>
            </a:xfrm>
            <a:prstGeom prst="rect">
              <a:avLst/>
            </a:prstGeom>
            <a:noFill/>
            <a:ln w="9525">
              <a:solidFill>
                <a:srgbClr val="262626"/>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Live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39225"/>
              <a:ext cx="4770486" cy="4135752"/>
            </a:xfrm>
            <a:prstGeom prst="rect">
              <a:avLst/>
            </a:prstGeom>
            <a:noFill/>
            <a:ln w="9525">
              <a:solidFill>
                <a:srgbClr val="262626"/>
              </a:solidFill>
              <a:miter lim="800000"/>
              <a:headEnd/>
              <a:tailEnd/>
            </a:ln>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 xmlns:a16="http://schemas.microsoft.com/office/drawing/2014/main" id="{D97FCA1F-C07B-440F-9725-AEF3CA87DE3C}"/>
              </a:ext>
            </a:extLst>
          </p:cNvPr>
          <p:cNvSpPr>
            <a:spLocks noGrp="1"/>
          </p:cNvSpPr>
          <p:nvPr>
            <p:ph type="sldNum" sz="quarter" idx="12"/>
          </p:nvPr>
        </p:nvSpPr>
        <p:spPr/>
        <p:txBody>
          <a:bodyPr/>
          <a:lstStyle/>
          <a:p>
            <a:fld id="{6D516137-468E-4E51-97BF-41FBEADCFD1A}" type="slidenum">
              <a:rPr lang="en-MY" smtClean="0"/>
              <a:pPr/>
              <a:t>8</a:t>
            </a:fld>
            <a:endParaRPr lang="en-MY"/>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550412" cy="1647529"/>
          </a:xfrm>
          <a:prstGeom prst="rect">
            <a:avLst/>
          </a:prstGeom>
        </p:spPr>
      </p:pic>
    </p:spTree>
    <p:extLst>
      <p:ext uri="{BB962C8B-B14F-4D97-AF65-F5344CB8AC3E}">
        <p14:creationId xmlns:p14="http://schemas.microsoft.com/office/powerpoint/2010/main" val="291472055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357166"/>
            <a:ext cx="3714776" cy="1214446"/>
          </a:xfrm>
        </p:spPr>
        <p:txBody>
          <a:bodyPr/>
          <a:lstStyle/>
          <a:p>
            <a:r>
              <a:rPr lang="en-MY" b="1" dirty="0" smtClean="0">
                <a:solidFill>
                  <a:schemeClr val="tx1">
                    <a:lumMod val="75000"/>
                    <a:lumOff val="25000"/>
                  </a:schemeClr>
                </a:solidFill>
                <a:latin typeface="Montserrat" panose="02000505000000020004" pitchFamily="2" charset="0"/>
              </a:rPr>
              <a:t>                            </a:t>
            </a:r>
            <a:br>
              <a:rPr lang="en-MY" b="1" dirty="0" smtClean="0">
                <a:solidFill>
                  <a:schemeClr val="tx1">
                    <a:lumMod val="75000"/>
                    <a:lumOff val="25000"/>
                  </a:schemeClr>
                </a:solidFill>
                <a:latin typeface="Montserrat" panose="02000505000000020004" pitchFamily="2" charset="0"/>
              </a:rPr>
            </a:br>
            <a:r>
              <a:rPr lang="en-MY" b="1" dirty="0" smtClean="0">
                <a:solidFill>
                  <a:schemeClr val="tx1">
                    <a:lumMod val="75000"/>
                    <a:lumOff val="25000"/>
                  </a:schemeClr>
                </a:solidFill>
                <a:latin typeface="Montserrat" panose="02000505000000020004" pitchFamily="2" charset="0"/>
              </a:rPr>
              <a:t>         </a:t>
            </a:r>
            <a:br>
              <a:rPr lang="en-MY" b="1" dirty="0" smtClean="0">
                <a:solidFill>
                  <a:schemeClr val="tx1">
                    <a:lumMod val="75000"/>
                    <a:lumOff val="25000"/>
                  </a:schemeClr>
                </a:solidFill>
                <a:latin typeface="Montserrat" panose="02000505000000020004" pitchFamily="2" charset="0"/>
              </a:rPr>
            </a:br>
            <a:r>
              <a:rPr lang="en-MY" b="1" dirty="0" smtClean="0">
                <a:solidFill>
                  <a:schemeClr val="tx1">
                    <a:lumMod val="75000"/>
                    <a:lumOff val="25000"/>
                  </a:schemeClr>
                </a:solidFill>
                <a:latin typeface="Montserrat" panose="02000505000000020004" pitchFamily="2" charset="0"/>
              </a:rPr>
              <a:t>             </a:t>
            </a:r>
            <a:r>
              <a:rPr lang="en-MY" dirty="0" smtClean="0">
                <a:solidFill>
                  <a:schemeClr val="tx1">
                    <a:lumMod val="75000"/>
                    <a:lumOff val="25000"/>
                  </a:schemeClr>
                </a:solidFill>
                <a:latin typeface="Montserrat" panose="02000505000000020004" pitchFamily="2" charset="0"/>
              </a:rPr>
              <a:t/>
            </a:r>
            <a:br>
              <a:rPr lang="en-MY" dirty="0" smtClean="0">
                <a:solidFill>
                  <a:schemeClr val="tx1">
                    <a:lumMod val="75000"/>
                    <a:lumOff val="25000"/>
                  </a:schemeClr>
                </a:solidFill>
                <a:latin typeface="Montserrat" panose="02000505000000020004" pitchFamily="2" charset="0"/>
              </a:rPr>
            </a:br>
            <a:endParaRPr lang="en-MY" dirty="0"/>
          </a:p>
        </p:txBody>
      </p:sp>
      <p:sp>
        <p:nvSpPr>
          <p:cNvPr id="3" name="Content Placeholder 2"/>
          <p:cNvSpPr>
            <a:spLocks noGrp="1"/>
          </p:cNvSpPr>
          <p:nvPr>
            <p:ph idx="1"/>
          </p:nvPr>
        </p:nvSpPr>
        <p:spPr>
          <a:xfrm>
            <a:off x="428596" y="1785926"/>
            <a:ext cx="8215370" cy="4500594"/>
          </a:xfrm>
        </p:spPr>
        <p:txBody>
          <a:bodyPr/>
          <a:lstStyle/>
          <a:p>
            <a:r>
              <a:rPr lang="en-US" sz="1800" dirty="0" smtClean="0"/>
              <a:t>It was Held since 2018 for every three (3) months.</a:t>
            </a:r>
          </a:p>
          <a:p>
            <a:r>
              <a:rPr lang="en-US" sz="1800" dirty="0" smtClean="0"/>
              <a:t>Involved various departments, focus on licensing issues, assist group B40 to start business and settle municipal offences.</a:t>
            </a:r>
          </a:p>
          <a:p>
            <a:r>
              <a:rPr lang="en-US" sz="1800" dirty="0" smtClean="0"/>
              <a:t>The latest events was on 21 March 2019, with theme </a:t>
            </a:r>
            <a:r>
              <a:rPr lang="en-US" sz="1800" i="1" dirty="0" smtClean="0"/>
              <a:t>“</a:t>
            </a:r>
            <a:r>
              <a:rPr lang="en-US" sz="1800" i="1" dirty="0" err="1" smtClean="0"/>
              <a:t>Anda</a:t>
            </a:r>
            <a:r>
              <a:rPr lang="en-US" sz="1800" i="1" dirty="0" smtClean="0"/>
              <a:t> </a:t>
            </a:r>
            <a:r>
              <a:rPr lang="en-US" sz="1800" i="1" dirty="0" err="1" smtClean="0"/>
              <a:t>Perlu</a:t>
            </a:r>
            <a:r>
              <a:rPr lang="en-US" sz="1800" i="1" dirty="0" smtClean="0"/>
              <a:t> </a:t>
            </a:r>
            <a:r>
              <a:rPr lang="en-US" sz="1800" i="1" dirty="0" err="1" smtClean="0"/>
              <a:t>Kami</a:t>
            </a:r>
            <a:r>
              <a:rPr lang="en-US" sz="1800" i="1" dirty="0" smtClean="0"/>
              <a:t> Bantu” </a:t>
            </a:r>
            <a:r>
              <a:rPr lang="en-US" sz="1800" dirty="0" smtClean="0"/>
              <a:t> that specialize on:-</a:t>
            </a:r>
          </a:p>
          <a:p>
            <a:pPr>
              <a:buNone/>
            </a:pPr>
            <a:r>
              <a:rPr lang="en-US" sz="1800" dirty="0" smtClean="0"/>
              <a:t>	</a:t>
            </a:r>
            <a:r>
              <a:rPr lang="en-US" sz="1800" dirty="0" err="1" smtClean="0"/>
              <a:t>i</a:t>
            </a:r>
            <a:r>
              <a:rPr lang="en-US" sz="1800" dirty="0" smtClean="0"/>
              <a:t>.  Issues on temporary permit or business building.</a:t>
            </a:r>
          </a:p>
          <a:p>
            <a:pPr>
              <a:buNone/>
            </a:pPr>
            <a:r>
              <a:rPr lang="en-US" sz="1800" dirty="0" smtClean="0"/>
              <a:t>	ii.  Issues for business licenses.	</a:t>
            </a:r>
          </a:p>
          <a:p>
            <a:pPr>
              <a:buNone/>
            </a:pPr>
            <a:r>
              <a:rPr lang="en-US" sz="1800" dirty="0" smtClean="0"/>
              <a:t>	iii. Consultation on planning</a:t>
            </a:r>
          </a:p>
          <a:p>
            <a:pPr>
              <a:buNone/>
            </a:pPr>
            <a:r>
              <a:rPr lang="en-US" sz="1800" dirty="0" smtClean="0"/>
              <a:t>            a. Issues of permission of planning (Form C1) immediately after  </a:t>
            </a:r>
          </a:p>
          <a:p>
            <a:pPr>
              <a:buNone/>
            </a:pPr>
            <a:r>
              <a:rPr lang="en-US" sz="1800" dirty="0" smtClean="0"/>
              <a:t>                 approval.</a:t>
            </a:r>
          </a:p>
          <a:p>
            <a:pPr>
              <a:buNone/>
            </a:pPr>
            <a:r>
              <a:rPr lang="en-US" sz="1800" dirty="0" smtClean="0"/>
              <a:t>	       b. Application for development through Dealing With              </a:t>
            </a:r>
          </a:p>
          <a:p>
            <a:pPr>
              <a:buNone/>
            </a:pPr>
            <a:r>
              <a:rPr lang="en-US" sz="1800" dirty="0" smtClean="0"/>
              <a:t>                 Construction Permit (DCP)</a:t>
            </a:r>
          </a:p>
          <a:p>
            <a:pPr>
              <a:buNone/>
            </a:pPr>
            <a:r>
              <a:rPr lang="en-US" sz="1800" dirty="0" smtClean="0"/>
              <a:t>	iv. Safer City Exhibition and guidelines</a:t>
            </a:r>
            <a:endParaRPr lang="en-MY" sz="1800" dirty="0" smtClean="0"/>
          </a:p>
          <a:p>
            <a:endParaRPr lang="en-MY" dirty="0"/>
          </a:p>
        </p:txBody>
      </p:sp>
      <p:sp>
        <p:nvSpPr>
          <p:cNvPr id="4" name="Slide Number Placeholder 3"/>
          <p:cNvSpPr>
            <a:spLocks noGrp="1"/>
          </p:cNvSpPr>
          <p:nvPr>
            <p:ph type="sldNum" sz="quarter" idx="12"/>
          </p:nvPr>
        </p:nvSpPr>
        <p:spPr/>
        <p:txBody>
          <a:bodyPr/>
          <a:lstStyle/>
          <a:p>
            <a:pPr>
              <a:defRPr/>
            </a:pPr>
            <a:fld id="{3A6EF7BB-8746-46B3-AEFD-73ECA64E9E4B}" type="slidenum">
              <a:rPr lang="ms-MY" smtClean="0"/>
              <a:pPr>
                <a:defRPr/>
              </a:pPr>
              <a:t>9</a:t>
            </a:fld>
            <a:endParaRPr lang="ms-MY"/>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550412" cy="1647529"/>
          </a:xfrm>
          <a:prstGeom prst="rect">
            <a:avLst/>
          </a:prstGeom>
        </p:spPr>
      </p:pic>
      <p:pic>
        <p:nvPicPr>
          <p:cNvPr id="6" name="Picture 5" descr="A close up of a sign&#10;&#10;Description automatically generated">
            <a:extLst>
              <a:ext uri="{FF2B5EF4-FFF2-40B4-BE49-F238E27FC236}">
                <a16:creationId xmlns="" xmlns:a16="http://schemas.microsoft.com/office/drawing/2014/main" id="{377C44E2-E368-4D5F-9C2B-C64467506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042" y="428604"/>
            <a:ext cx="2377087" cy="857256"/>
          </a:xfrm>
          <a:prstGeom prst="rect">
            <a:avLst/>
          </a:prstGeom>
        </p:spPr>
      </p:pic>
      <p:sp>
        <p:nvSpPr>
          <p:cNvPr id="8" name="Rectangle 7"/>
          <p:cNvSpPr/>
          <p:nvPr/>
        </p:nvSpPr>
        <p:spPr>
          <a:xfrm>
            <a:off x="4143372" y="357166"/>
            <a:ext cx="45719" cy="892175"/>
          </a:xfrm>
          <a:prstGeom prst="rect">
            <a:avLst/>
          </a:prstGeom>
          <a:solidFill>
            <a:srgbClr val="C4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latin typeface="Montserrat" panose="00000500000000000000" pitchFamily="50" charset="0"/>
            </a:endParaRPr>
          </a:p>
        </p:txBody>
      </p:sp>
      <p:sp>
        <p:nvSpPr>
          <p:cNvPr id="9" name="TextBox 8"/>
          <p:cNvSpPr txBox="1"/>
          <p:nvPr/>
        </p:nvSpPr>
        <p:spPr>
          <a:xfrm>
            <a:off x="4500562" y="642918"/>
            <a:ext cx="3786214" cy="461665"/>
          </a:xfrm>
          <a:prstGeom prst="rect">
            <a:avLst/>
          </a:prstGeom>
          <a:noFill/>
        </p:spPr>
        <p:txBody>
          <a:bodyPr wrap="square" rtlCol="0">
            <a:spAutoFit/>
          </a:bodyPr>
          <a:lstStyle/>
          <a:p>
            <a:r>
              <a:rPr lang="en-US" sz="2400" b="1" dirty="0" smtClean="0">
                <a:latin typeface="Montserrat" charset="0"/>
              </a:rPr>
              <a:t>Customer Friendly Day</a:t>
            </a:r>
            <a:endParaRPr lang="en-MY" sz="2400" b="1" dirty="0">
              <a:latin typeface="Montserrat" charset="0"/>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2821</TotalTime>
  <Words>1857</Words>
  <Application>Microsoft Macintosh PowerPoint</Application>
  <PresentationFormat>On-screen Show (4:3)</PresentationFormat>
  <Paragraphs>343</Paragraphs>
  <Slides>32</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 Black</vt:lpstr>
      <vt:lpstr>Montserrat ExtraBold</vt:lpstr>
      <vt:lpstr>SimSun</vt:lpstr>
      <vt:lpstr>Arial</vt:lpstr>
      <vt:lpstr>Wingdings</vt:lpstr>
      <vt:lpstr>Montserrat Black</vt:lpstr>
      <vt:lpstr>Montserrat</vt:lpstr>
      <vt:lpstr>Calibri</vt:lpstr>
      <vt:lpstr>Times New Roman</vt:lpstr>
      <vt:lpstr>Source Sans Pro</vt:lpstr>
      <vt:lpstr>宋体</vt:lpstr>
      <vt:lpstr>Office Theme</vt:lpstr>
      <vt:lpstr>6th Asia Pacific Forum On Sustainable Development (APFSD)</vt:lpstr>
      <vt:lpstr>HAS YOUR CITY ADDRESSED INCLUSIVE ASPECTS IN THE CLIMATE ACTION PLAN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WHAT ARE THE BENEFIT EVIDENCES OF INCLUSIVE CLIMATE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RECYLING RATE</vt:lpstr>
      <vt:lpstr> Financial  Performance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4th Asia Pacific Regional Forum On Smart Sustainable Cities and e-Government 4 July 2018 13:15</dc:title>
  <dc:creator>Siti Nurhayati bt Abdul Rahman</dc:creator>
  <cp:lastModifiedBy>Microsoft Office User</cp:lastModifiedBy>
  <cp:revision>179</cp:revision>
  <cp:lastPrinted>2018-06-29T01:24:31Z</cp:lastPrinted>
  <dcterms:created xsi:type="dcterms:W3CDTF">2018-06-07T03:00:04Z</dcterms:created>
  <dcterms:modified xsi:type="dcterms:W3CDTF">2019-03-26T10:16:54Z</dcterms:modified>
</cp:coreProperties>
</file>